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7" r:id="rId2"/>
    <p:sldId id="258" r:id="rId3"/>
    <p:sldId id="546" r:id="rId4"/>
    <p:sldId id="259" r:id="rId5"/>
    <p:sldId id="531" r:id="rId6"/>
    <p:sldId id="533" r:id="rId7"/>
    <p:sldId id="534" r:id="rId8"/>
    <p:sldId id="525" r:id="rId9"/>
    <p:sldId id="537" r:id="rId10"/>
    <p:sldId id="535" r:id="rId11"/>
    <p:sldId id="526" r:id="rId12"/>
    <p:sldId id="536" r:id="rId13"/>
    <p:sldId id="538" r:id="rId14"/>
    <p:sldId id="539" r:id="rId15"/>
    <p:sldId id="540" r:id="rId16"/>
    <p:sldId id="541" r:id="rId17"/>
    <p:sldId id="542" r:id="rId18"/>
    <p:sldId id="544" r:id="rId19"/>
    <p:sldId id="543" r:id="rId20"/>
    <p:sldId id="545" r:id="rId21"/>
    <p:sldId id="262" r:id="rId22"/>
  </p:sldIdLst>
  <p:sldSz cx="12192000" cy="6858000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B3"/>
    <a:srgbClr val="FFFFFF"/>
    <a:srgbClr val="F18A3D"/>
    <a:srgbClr val="A6D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ert Matthys" userId="47d14395-0d68-4648-9057-f91bd5eeb6fc" providerId="ADAL" clId="{497F9917-180A-4E13-9D8A-91E77928DF5E}"/>
    <pc:docChg chg="modSld">
      <pc:chgData name="Geert Matthys" userId="47d14395-0d68-4648-9057-f91bd5eeb6fc" providerId="ADAL" clId="{497F9917-180A-4E13-9D8A-91E77928DF5E}" dt="2025-02-18T17:27:17.431" v="13" actId="14100"/>
      <pc:docMkLst>
        <pc:docMk/>
      </pc:docMkLst>
      <pc:sldChg chg="modSp mod">
        <pc:chgData name="Geert Matthys" userId="47d14395-0d68-4648-9057-f91bd5eeb6fc" providerId="ADAL" clId="{497F9917-180A-4E13-9D8A-91E77928DF5E}" dt="2025-02-18T17:25:03.982" v="3" actId="1076"/>
        <pc:sldMkLst>
          <pc:docMk/>
          <pc:sldMk cId="2904270037" sldId="533"/>
        </pc:sldMkLst>
        <pc:picChg chg="mod">
          <ac:chgData name="Geert Matthys" userId="47d14395-0d68-4648-9057-f91bd5eeb6fc" providerId="ADAL" clId="{497F9917-180A-4E13-9D8A-91E77928DF5E}" dt="2025-02-18T17:24:57.161" v="0" actId="1076"/>
          <ac:picMkLst>
            <pc:docMk/>
            <pc:sldMk cId="2904270037" sldId="533"/>
            <ac:picMk id="4" creationId="{D41F1438-3281-4CBC-0028-D38C1A48079A}"/>
          </ac:picMkLst>
        </pc:picChg>
        <pc:picChg chg="mod">
          <ac:chgData name="Geert Matthys" userId="47d14395-0d68-4648-9057-f91bd5eeb6fc" providerId="ADAL" clId="{497F9917-180A-4E13-9D8A-91E77928DF5E}" dt="2025-02-18T17:25:03.982" v="3" actId="1076"/>
          <ac:picMkLst>
            <pc:docMk/>
            <pc:sldMk cId="2904270037" sldId="533"/>
            <ac:picMk id="5" creationId="{9374A9FF-E604-8617-E5CD-00A631915C26}"/>
          </ac:picMkLst>
        </pc:picChg>
        <pc:picChg chg="mod">
          <ac:chgData name="Geert Matthys" userId="47d14395-0d68-4648-9057-f91bd5eeb6fc" providerId="ADAL" clId="{497F9917-180A-4E13-9D8A-91E77928DF5E}" dt="2025-02-18T17:25:00.871" v="2" actId="1076"/>
          <ac:picMkLst>
            <pc:docMk/>
            <pc:sldMk cId="2904270037" sldId="533"/>
            <ac:picMk id="6" creationId="{A289F59E-FA21-15B8-7E8C-428ED4E582C9}"/>
          </ac:picMkLst>
        </pc:picChg>
      </pc:sldChg>
      <pc:sldChg chg="modSp mod">
        <pc:chgData name="Geert Matthys" userId="47d14395-0d68-4648-9057-f91bd5eeb6fc" providerId="ADAL" clId="{497F9917-180A-4E13-9D8A-91E77928DF5E}" dt="2025-02-18T17:25:34.742" v="5" actId="14100"/>
        <pc:sldMkLst>
          <pc:docMk/>
          <pc:sldMk cId="2564645347" sldId="534"/>
        </pc:sldMkLst>
        <pc:spChg chg="mod">
          <ac:chgData name="Geert Matthys" userId="47d14395-0d68-4648-9057-f91bd5eeb6fc" providerId="ADAL" clId="{497F9917-180A-4E13-9D8A-91E77928DF5E}" dt="2025-02-18T17:25:34.742" v="5" actId="14100"/>
          <ac:spMkLst>
            <pc:docMk/>
            <pc:sldMk cId="2564645347" sldId="534"/>
            <ac:spMk id="3" creationId="{24A1767A-E07F-EF07-5799-E68EFFA9C670}"/>
          </ac:spMkLst>
        </pc:spChg>
      </pc:sldChg>
      <pc:sldChg chg="modSp mod">
        <pc:chgData name="Geert Matthys" userId="47d14395-0d68-4648-9057-f91bd5eeb6fc" providerId="ADAL" clId="{497F9917-180A-4E13-9D8A-91E77928DF5E}" dt="2025-02-18T17:26:31.346" v="9" actId="1076"/>
        <pc:sldMkLst>
          <pc:docMk/>
          <pc:sldMk cId="2948582488" sldId="535"/>
        </pc:sldMkLst>
        <pc:spChg chg="mod">
          <ac:chgData name="Geert Matthys" userId="47d14395-0d68-4648-9057-f91bd5eeb6fc" providerId="ADAL" clId="{497F9917-180A-4E13-9D8A-91E77928DF5E}" dt="2025-02-18T17:26:26.347" v="8" actId="14100"/>
          <ac:spMkLst>
            <pc:docMk/>
            <pc:sldMk cId="2948582488" sldId="535"/>
            <ac:spMk id="3" creationId="{24A1767A-E07F-EF07-5799-E68EFFA9C670}"/>
          </ac:spMkLst>
        </pc:spChg>
        <pc:spChg chg="mod">
          <ac:chgData name="Geert Matthys" userId="47d14395-0d68-4648-9057-f91bd5eeb6fc" providerId="ADAL" clId="{497F9917-180A-4E13-9D8A-91E77928DF5E}" dt="2025-02-18T17:26:31.346" v="9" actId="1076"/>
          <ac:spMkLst>
            <pc:docMk/>
            <pc:sldMk cId="2948582488" sldId="535"/>
            <ac:spMk id="5" creationId="{0E358C39-17C8-119E-FBB3-2B359CC9F981}"/>
          </ac:spMkLst>
        </pc:spChg>
      </pc:sldChg>
      <pc:sldChg chg="modSp mod">
        <pc:chgData name="Geert Matthys" userId="47d14395-0d68-4648-9057-f91bd5eeb6fc" providerId="ADAL" clId="{497F9917-180A-4E13-9D8A-91E77928DF5E}" dt="2025-02-18T17:27:00.657" v="11" actId="14100"/>
        <pc:sldMkLst>
          <pc:docMk/>
          <pc:sldMk cId="350497511" sldId="538"/>
        </pc:sldMkLst>
        <pc:spChg chg="mod">
          <ac:chgData name="Geert Matthys" userId="47d14395-0d68-4648-9057-f91bd5eeb6fc" providerId="ADAL" clId="{497F9917-180A-4E13-9D8A-91E77928DF5E}" dt="2025-02-18T17:27:00.657" v="11" actId="14100"/>
          <ac:spMkLst>
            <pc:docMk/>
            <pc:sldMk cId="350497511" sldId="538"/>
            <ac:spMk id="3" creationId="{24A1767A-E07F-EF07-5799-E68EFFA9C670}"/>
          </ac:spMkLst>
        </pc:spChg>
      </pc:sldChg>
      <pc:sldChg chg="modSp mod">
        <pc:chgData name="Geert Matthys" userId="47d14395-0d68-4648-9057-f91bd5eeb6fc" providerId="ADAL" clId="{497F9917-180A-4E13-9D8A-91E77928DF5E}" dt="2025-02-18T17:27:17.431" v="13" actId="14100"/>
        <pc:sldMkLst>
          <pc:docMk/>
          <pc:sldMk cId="632985215" sldId="539"/>
        </pc:sldMkLst>
        <pc:spChg chg="mod">
          <ac:chgData name="Geert Matthys" userId="47d14395-0d68-4648-9057-f91bd5eeb6fc" providerId="ADAL" clId="{497F9917-180A-4E13-9D8A-91E77928DF5E}" dt="2025-02-18T17:27:17.431" v="13" actId="14100"/>
          <ac:spMkLst>
            <pc:docMk/>
            <pc:sldMk cId="632985215" sldId="539"/>
            <ac:spMk id="3" creationId="{24A1767A-E07F-EF07-5799-E68EFFA9C67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42328-4B26-4AF5-A6E9-6B637E044DF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62BCB97-751E-46AC-9029-A367A3442E0D}">
      <dgm:prSet/>
      <dgm:spPr/>
      <dgm:t>
        <a:bodyPr/>
        <a:lstStyle/>
        <a:p>
          <a:r>
            <a:rPr lang="nl-BE"/>
            <a:t>Marjan Heylen</a:t>
          </a:r>
          <a:endParaRPr lang="en-US"/>
        </a:p>
      </dgm:t>
    </dgm:pt>
    <dgm:pt modelId="{6C109B2F-1EBA-4A19-A830-32D2B8AB7DEE}" type="parTrans" cxnId="{AD1E8B8A-6BDA-400E-9822-2434690A705A}">
      <dgm:prSet/>
      <dgm:spPr/>
      <dgm:t>
        <a:bodyPr/>
        <a:lstStyle/>
        <a:p>
          <a:endParaRPr lang="en-US"/>
        </a:p>
      </dgm:t>
    </dgm:pt>
    <dgm:pt modelId="{21FAC11A-D078-40E1-88AA-70F1D59D4A43}" type="sibTrans" cxnId="{AD1E8B8A-6BDA-400E-9822-2434690A705A}">
      <dgm:prSet/>
      <dgm:spPr/>
      <dgm:t>
        <a:bodyPr/>
        <a:lstStyle/>
        <a:p>
          <a:endParaRPr lang="en-US"/>
        </a:p>
      </dgm:t>
    </dgm:pt>
    <dgm:pt modelId="{271A37E1-55BD-4668-BCAF-53F52F806102}">
      <dgm:prSet/>
      <dgm:spPr/>
      <dgm:t>
        <a:bodyPr/>
        <a:lstStyle/>
        <a:p>
          <a:r>
            <a:rPr lang="nl-BE"/>
            <a:t>Leerkracht OKAN Campus Sint-Ursula (Lier)</a:t>
          </a:r>
          <a:endParaRPr lang="en-US"/>
        </a:p>
      </dgm:t>
    </dgm:pt>
    <dgm:pt modelId="{B552DC91-E7C2-48C5-B29F-5B0DAB96F4C6}" type="parTrans" cxnId="{B1226EA3-2AA2-449D-817A-80947FAD915B}">
      <dgm:prSet/>
      <dgm:spPr/>
      <dgm:t>
        <a:bodyPr/>
        <a:lstStyle/>
        <a:p>
          <a:endParaRPr lang="en-US"/>
        </a:p>
      </dgm:t>
    </dgm:pt>
    <dgm:pt modelId="{9CC19712-7398-4418-A31F-7A449786DF2D}" type="sibTrans" cxnId="{B1226EA3-2AA2-449D-817A-80947FAD915B}">
      <dgm:prSet/>
      <dgm:spPr/>
      <dgm:t>
        <a:bodyPr/>
        <a:lstStyle/>
        <a:p>
          <a:endParaRPr lang="en-US"/>
        </a:p>
      </dgm:t>
    </dgm:pt>
    <dgm:pt modelId="{1D3A6FF4-A282-4C14-AD33-21FF4ED2628A}">
      <dgm:prSet/>
      <dgm:spPr/>
      <dgm:t>
        <a:bodyPr/>
        <a:lstStyle/>
        <a:p>
          <a:r>
            <a:rPr lang="nl-BE"/>
            <a:t>Pieter-Jan Peumans</a:t>
          </a:r>
          <a:endParaRPr lang="en-US"/>
        </a:p>
      </dgm:t>
    </dgm:pt>
    <dgm:pt modelId="{3AA30249-F761-4C24-9A8A-2650C9C4EF05}" type="parTrans" cxnId="{BC68B10B-E98E-41BC-98E3-8F8B6FFBA4BC}">
      <dgm:prSet/>
      <dgm:spPr/>
      <dgm:t>
        <a:bodyPr/>
        <a:lstStyle/>
        <a:p>
          <a:endParaRPr lang="en-US"/>
        </a:p>
      </dgm:t>
    </dgm:pt>
    <dgm:pt modelId="{56DEFE10-27BA-4147-97FD-63FC99FFE886}" type="sibTrans" cxnId="{BC68B10B-E98E-41BC-98E3-8F8B6FFBA4BC}">
      <dgm:prSet/>
      <dgm:spPr/>
      <dgm:t>
        <a:bodyPr/>
        <a:lstStyle/>
        <a:p>
          <a:endParaRPr lang="en-US"/>
        </a:p>
      </dgm:t>
    </dgm:pt>
    <dgm:pt modelId="{BE006A0A-6AD2-40DB-AC21-608F3C35DC84}">
      <dgm:prSet/>
      <dgm:spPr/>
      <dgm:t>
        <a:bodyPr/>
        <a:lstStyle/>
        <a:p>
          <a:r>
            <a:rPr lang="nl-BE"/>
            <a:t>Leerkracht Basiseducatie Brussel</a:t>
          </a:r>
          <a:endParaRPr lang="en-US"/>
        </a:p>
      </dgm:t>
    </dgm:pt>
    <dgm:pt modelId="{5A7E699C-54C7-4ECD-877A-68C382D6E736}" type="parTrans" cxnId="{29B29E9A-5D8C-411A-8B86-171D44DA44A2}">
      <dgm:prSet/>
      <dgm:spPr/>
      <dgm:t>
        <a:bodyPr/>
        <a:lstStyle/>
        <a:p>
          <a:endParaRPr lang="en-US"/>
        </a:p>
      </dgm:t>
    </dgm:pt>
    <dgm:pt modelId="{F8A5183C-0CAA-4664-9DD9-D153AD151F59}" type="sibTrans" cxnId="{29B29E9A-5D8C-411A-8B86-171D44DA44A2}">
      <dgm:prSet/>
      <dgm:spPr/>
      <dgm:t>
        <a:bodyPr/>
        <a:lstStyle/>
        <a:p>
          <a:endParaRPr lang="en-US"/>
        </a:p>
      </dgm:t>
    </dgm:pt>
    <dgm:pt modelId="{7CE4CD50-27F4-4B1A-A65E-243AA0ABFEBD}">
      <dgm:prSet/>
      <dgm:spPr/>
      <dgm:t>
        <a:bodyPr/>
        <a:lstStyle/>
        <a:p>
          <a:r>
            <a:rPr lang="nl-BE"/>
            <a:t>Leerkracht Taalkot</a:t>
          </a:r>
          <a:endParaRPr lang="en-US"/>
        </a:p>
      </dgm:t>
    </dgm:pt>
    <dgm:pt modelId="{1C9016D6-7BC1-4308-A6A5-74EF44942BC5}" type="parTrans" cxnId="{5E8F91E0-5824-4226-926B-1A5EF88419C3}">
      <dgm:prSet/>
      <dgm:spPr/>
      <dgm:t>
        <a:bodyPr/>
        <a:lstStyle/>
        <a:p>
          <a:endParaRPr lang="en-US"/>
        </a:p>
      </dgm:t>
    </dgm:pt>
    <dgm:pt modelId="{6FB48CB8-E95E-4267-AEAD-F03917F0CACA}" type="sibTrans" cxnId="{5E8F91E0-5824-4226-926B-1A5EF88419C3}">
      <dgm:prSet/>
      <dgm:spPr/>
      <dgm:t>
        <a:bodyPr/>
        <a:lstStyle/>
        <a:p>
          <a:endParaRPr lang="en-US"/>
        </a:p>
      </dgm:t>
    </dgm:pt>
    <dgm:pt modelId="{4CA6F970-82EF-4F4B-950E-CA4925D4999E}" type="pres">
      <dgm:prSet presAssocID="{78D42328-4B26-4AF5-A6E9-6B637E044DF3}" presName="linear" presStyleCnt="0">
        <dgm:presLayoutVars>
          <dgm:dir/>
          <dgm:animLvl val="lvl"/>
          <dgm:resizeHandles val="exact"/>
        </dgm:presLayoutVars>
      </dgm:prSet>
      <dgm:spPr/>
    </dgm:pt>
    <dgm:pt modelId="{D42945EF-4353-4579-B3E5-A1A04C6893C4}" type="pres">
      <dgm:prSet presAssocID="{862BCB97-751E-46AC-9029-A367A3442E0D}" presName="parentLin" presStyleCnt="0"/>
      <dgm:spPr/>
    </dgm:pt>
    <dgm:pt modelId="{09602CA6-A8AB-42B7-AE57-A55D7D57E68C}" type="pres">
      <dgm:prSet presAssocID="{862BCB97-751E-46AC-9029-A367A3442E0D}" presName="parentLeftMargin" presStyleLbl="node1" presStyleIdx="0" presStyleCnt="2"/>
      <dgm:spPr/>
    </dgm:pt>
    <dgm:pt modelId="{CD1B5840-1B79-43E4-BF4E-A82D98C30BFF}" type="pres">
      <dgm:prSet presAssocID="{862BCB97-751E-46AC-9029-A367A3442E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45CBD8-F58F-4E19-B413-CCCF4D882346}" type="pres">
      <dgm:prSet presAssocID="{862BCB97-751E-46AC-9029-A367A3442E0D}" presName="negativeSpace" presStyleCnt="0"/>
      <dgm:spPr/>
    </dgm:pt>
    <dgm:pt modelId="{08514EA8-8FE5-4F95-AAE8-E9A2FFBFC677}" type="pres">
      <dgm:prSet presAssocID="{862BCB97-751E-46AC-9029-A367A3442E0D}" presName="childText" presStyleLbl="conFgAcc1" presStyleIdx="0" presStyleCnt="2">
        <dgm:presLayoutVars>
          <dgm:bulletEnabled val="1"/>
        </dgm:presLayoutVars>
      </dgm:prSet>
      <dgm:spPr/>
    </dgm:pt>
    <dgm:pt modelId="{F1120A10-06D7-416C-8ECC-CECCFFD99FCA}" type="pres">
      <dgm:prSet presAssocID="{21FAC11A-D078-40E1-88AA-70F1D59D4A43}" presName="spaceBetweenRectangles" presStyleCnt="0"/>
      <dgm:spPr/>
    </dgm:pt>
    <dgm:pt modelId="{AC8C3CCF-E490-4D33-B214-5063BFA21191}" type="pres">
      <dgm:prSet presAssocID="{1D3A6FF4-A282-4C14-AD33-21FF4ED2628A}" presName="parentLin" presStyleCnt="0"/>
      <dgm:spPr/>
    </dgm:pt>
    <dgm:pt modelId="{3CF24274-F519-401D-8274-76ABE6665188}" type="pres">
      <dgm:prSet presAssocID="{1D3A6FF4-A282-4C14-AD33-21FF4ED2628A}" presName="parentLeftMargin" presStyleLbl="node1" presStyleIdx="0" presStyleCnt="2"/>
      <dgm:spPr/>
    </dgm:pt>
    <dgm:pt modelId="{B921B81C-14E6-486D-BA52-A803C4291F30}" type="pres">
      <dgm:prSet presAssocID="{1D3A6FF4-A282-4C14-AD33-21FF4ED2628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728A888-8F2C-4DC0-985C-12B13E91425D}" type="pres">
      <dgm:prSet presAssocID="{1D3A6FF4-A282-4C14-AD33-21FF4ED2628A}" presName="negativeSpace" presStyleCnt="0"/>
      <dgm:spPr/>
    </dgm:pt>
    <dgm:pt modelId="{AE1CC941-9ECC-4594-8EB8-B7C1E78A303B}" type="pres">
      <dgm:prSet presAssocID="{1D3A6FF4-A282-4C14-AD33-21FF4ED2628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C68B10B-E98E-41BC-98E3-8F8B6FFBA4BC}" srcId="{78D42328-4B26-4AF5-A6E9-6B637E044DF3}" destId="{1D3A6FF4-A282-4C14-AD33-21FF4ED2628A}" srcOrd="1" destOrd="0" parTransId="{3AA30249-F761-4C24-9A8A-2650C9C4EF05}" sibTransId="{56DEFE10-27BA-4147-97FD-63FC99FFE886}"/>
    <dgm:cxn modelId="{3B9D4418-B11E-45D0-AF1B-9C1A09916CE3}" type="presOf" srcId="{1D3A6FF4-A282-4C14-AD33-21FF4ED2628A}" destId="{3CF24274-F519-401D-8274-76ABE6665188}" srcOrd="0" destOrd="0" presId="urn:microsoft.com/office/officeart/2005/8/layout/list1"/>
    <dgm:cxn modelId="{D992E424-C606-4AD1-A8C3-1A3830F99EA3}" type="presOf" srcId="{BE006A0A-6AD2-40DB-AC21-608F3C35DC84}" destId="{AE1CC941-9ECC-4594-8EB8-B7C1E78A303B}" srcOrd="0" destOrd="0" presId="urn:microsoft.com/office/officeart/2005/8/layout/list1"/>
    <dgm:cxn modelId="{09A7BF6A-4AC5-4FBA-85AD-C3A94FBC7670}" type="presOf" srcId="{862BCB97-751E-46AC-9029-A367A3442E0D}" destId="{CD1B5840-1B79-43E4-BF4E-A82D98C30BFF}" srcOrd="1" destOrd="0" presId="urn:microsoft.com/office/officeart/2005/8/layout/list1"/>
    <dgm:cxn modelId="{0C9F857A-24EE-478B-9634-DB644F7A9A14}" type="presOf" srcId="{7CE4CD50-27F4-4B1A-A65E-243AA0ABFEBD}" destId="{AE1CC941-9ECC-4594-8EB8-B7C1E78A303B}" srcOrd="0" destOrd="1" presId="urn:microsoft.com/office/officeart/2005/8/layout/list1"/>
    <dgm:cxn modelId="{AD1E8B8A-6BDA-400E-9822-2434690A705A}" srcId="{78D42328-4B26-4AF5-A6E9-6B637E044DF3}" destId="{862BCB97-751E-46AC-9029-A367A3442E0D}" srcOrd="0" destOrd="0" parTransId="{6C109B2F-1EBA-4A19-A830-32D2B8AB7DEE}" sibTransId="{21FAC11A-D078-40E1-88AA-70F1D59D4A43}"/>
    <dgm:cxn modelId="{BD006E97-11D3-45A9-B3E2-EED98363A775}" type="presOf" srcId="{78D42328-4B26-4AF5-A6E9-6B637E044DF3}" destId="{4CA6F970-82EF-4F4B-950E-CA4925D4999E}" srcOrd="0" destOrd="0" presId="urn:microsoft.com/office/officeart/2005/8/layout/list1"/>
    <dgm:cxn modelId="{29B29E9A-5D8C-411A-8B86-171D44DA44A2}" srcId="{1D3A6FF4-A282-4C14-AD33-21FF4ED2628A}" destId="{BE006A0A-6AD2-40DB-AC21-608F3C35DC84}" srcOrd="0" destOrd="0" parTransId="{5A7E699C-54C7-4ECD-877A-68C382D6E736}" sibTransId="{F8A5183C-0CAA-4664-9DD9-D153AD151F59}"/>
    <dgm:cxn modelId="{B1226EA3-2AA2-449D-817A-80947FAD915B}" srcId="{862BCB97-751E-46AC-9029-A367A3442E0D}" destId="{271A37E1-55BD-4668-BCAF-53F52F806102}" srcOrd="0" destOrd="0" parTransId="{B552DC91-E7C2-48C5-B29F-5B0DAB96F4C6}" sibTransId="{9CC19712-7398-4418-A31F-7A449786DF2D}"/>
    <dgm:cxn modelId="{66BF9ED7-680D-41F6-AD72-5DBB4DE6DFB5}" type="presOf" srcId="{271A37E1-55BD-4668-BCAF-53F52F806102}" destId="{08514EA8-8FE5-4F95-AAE8-E9A2FFBFC677}" srcOrd="0" destOrd="0" presId="urn:microsoft.com/office/officeart/2005/8/layout/list1"/>
    <dgm:cxn modelId="{E06CDEDD-588D-4FA9-A245-74C04F3B4B3F}" type="presOf" srcId="{862BCB97-751E-46AC-9029-A367A3442E0D}" destId="{09602CA6-A8AB-42B7-AE57-A55D7D57E68C}" srcOrd="0" destOrd="0" presId="urn:microsoft.com/office/officeart/2005/8/layout/list1"/>
    <dgm:cxn modelId="{5E8F91E0-5824-4226-926B-1A5EF88419C3}" srcId="{1D3A6FF4-A282-4C14-AD33-21FF4ED2628A}" destId="{7CE4CD50-27F4-4B1A-A65E-243AA0ABFEBD}" srcOrd="1" destOrd="0" parTransId="{1C9016D6-7BC1-4308-A6A5-74EF44942BC5}" sibTransId="{6FB48CB8-E95E-4267-AEAD-F03917F0CACA}"/>
    <dgm:cxn modelId="{8C2014F8-9AA6-4C43-A78D-0BF8D2E22641}" type="presOf" srcId="{1D3A6FF4-A282-4C14-AD33-21FF4ED2628A}" destId="{B921B81C-14E6-486D-BA52-A803C4291F30}" srcOrd="1" destOrd="0" presId="urn:microsoft.com/office/officeart/2005/8/layout/list1"/>
    <dgm:cxn modelId="{9AD5A679-4563-4545-B39F-588E48614AA0}" type="presParOf" srcId="{4CA6F970-82EF-4F4B-950E-CA4925D4999E}" destId="{D42945EF-4353-4579-B3E5-A1A04C6893C4}" srcOrd="0" destOrd="0" presId="urn:microsoft.com/office/officeart/2005/8/layout/list1"/>
    <dgm:cxn modelId="{048985DB-E87A-4519-9851-FC948CAE0F0E}" type="presParOf" srcId="{D42945EF-4353-4579-B3E5-A1A04C6893C4}" destId="{09602CA6-A8AB-42B7-AE57-A55D7D57E68C}" srcOrd="0" destOrd="0" presId="urn:microsoft.com/office/officeart/2005/8/layout/list1"/>
    <dgm:cxn modelId="{6B932B7C-A99A-4556-994A-D288FCA32351}" type="presParOf" srcId="{D42945EF-4353-4579-B3E5-A1A04C6893C4}" destId="{CD1B5840-1B79-43E4-BF4E-A82D98C30BFF}" srcOrd="1" destOrd="0" presId="urn:microsoft.com/office/officeart/2005/8/layout/list1"/>
    <dgm:cxn modelId="{3256114C-B2BF-47DE-8064-E45837382E5F}" type="presParOf" srcId="{4CA6F970-82EF-4F4B-950E-CA4925D4999E}" destId="{0945CBD8-F58F-4E19-B413-CCCF4D882346}" srcOrd="1" destOrd="0" presId="urn:microsoft.com/office/officeart/2005/8/layout/list1"/>
    <dgm:cxn modelId="{8844744E-E136-415F-965D-44584799F426}" type="presParOf" srcId="{4CA6F970-82EF-4F4B-950E-CA4925D4999E}" destId="{08514EA8-8FE5-4F95-AAE8-E9A2FFBFC677}" srcOrd="2" destOrd="0" presId="urn:microsoft.com/office/officeart/2005/8/layout/list1"/>
    <dgm:cxn modelId="{EC18AC26-9D94-4F95-AD8D-3B61D3D9B099}" type="presParOf" srcId="{4CA6F970-82EF-4F4B-950E-CA4925D4999E}" destId="{F1120A10-06D7-416C-8ECC-CECCFFD99FCA}" srcOrd="3" destOrd="0" presId="urn:microsoft.com/office/officeart/2005/8/layout/list1"/>
    <dgm:cxn modelId="{457F08CE-0663-4A82-89A4-170D01903355}" type="presParOf" srcId="{4CA6F970-82EF-4F4B-950E-CA4925D4999E}" destId="{AC8C3CCF-E490-4D33-B214-5063BFA21191}" srcOrd="4" destOrd="0" presId="urn:microsoft.com/office/officeart/2005/8/layout/list1"/>
    <dgm:cxn modelId="{36D02029-D751-4341-9663-21E2F3080BAC}" type="presParOf" srcId="{AC8C3CCF-E490-4D33-B214-5063BFA21191}" destId="{3CF24274-F519-401D-8274-76ABE6665188}" srcOrd="0" destOrd="0" presId="urn:microsoft.com/office/officeart/2005/8/layout/list1"/>
    <dgm:cxn modelId="{08E8409C-9E0F-4015-A27C-D800F89C0BD7}" type="presParOf" srcId="{AC8C3CCF-E490-4D33-B214-5063BFA21191}" destId="{B921B81C-14E6-486D-BA52-A803C4291F30}" srcOrd="1" destOrd="0" presId="urn:microsoft.com/office/officeart/2005/8/layout/list1"/>
    <dgm:cxn modelId="{738B2469-AB53-4F5C-95D2-E9D4CF8F69D7}" type="presParOf" srcId="{4CA6F970-82EF-4F4B-950E-CA4925D4999E}" destId="{4728A888-8F2C-4DC0-985C-12B13E91425D}" srcOrd="5" destOrd="0" presId="urn:microsoft.com/office/officeart/2005/8/layout/list1"/>
    <dgm:cxn modelId="{15DADA2E-E2F2-45D6-AEEF-6C12A1D76F02}" type="presParOf" srcId="{4CA6F970-82EF-4F4B-950E-CA4925D4999E}" destId="{AE1CC941-9ECC-4594-8EB8-B7C1E78A30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14EA8-8FE5-4F95-AAE8-E9A2FFBFC677}">
      <dsp:nvSpPr>
        <dsp:cNvPr id="0" name=""/>
        <dsp:cNvSpPr/>
      </dsp:nvSpPr>
      <dsp:spPr>
        <a:xfrm>
          <a:off x="0" y="486993"/>
          <a:ext cx="8596312" cy="1168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583184" rIns="66716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800" kern="1200"/>
            <a:t>Leerkracht OKAN Campus Sint-Ursula (Lier)</a:t>
          </a:r>
          <a:endParaRPr lang="en-US" sz="2800" kern="1200"/>
        </a:p>
      </dsp:txBody>
      <dsp:txXfrm>
        <a:off x="0" y="486993"/>
        <a:ext cx="8596312" cy="1168650"/>
      </dsp:txXfrm>
    </dsp:sp>
    <dsp:sp modelId="{CD1B5840-1B79-43E4-BF4E-A82D98C30BFF}">
      <dsp:nvSpPr>
        <dsp:cNvPr id="0" name=""/>
        <dsp:cNvSpPr/>
      </dsp:nvSpPr>
      <dsp:spPr>
        <a:xfrm>
          <a:off x="429815" y="73713"/>
          <a:ext cx="6017418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Marjan Heylen</a:t>
          </a:r>
          <a:endParaRPr lang="en-US" sz="2800" kern="1200"/>
        </a:p>
      </dsp:txBody>
      <dsp:txXfrm>
        <a:off x="470164" y="114062"/>
        <a:ext cx="5936720" cy="745862"/>
      </dsp:txXfrm>
    </dsp:sp>
    <dsp:sp modelId="{AE1CC941-9ECC-4594-8EB8-B7C1E78A303B}">
      <dsp:nvSpPr>
        <dsp:cNvPr id="0" name=""/>
        <dsp:cNvSpPr/>
      </dsp:nvSpPr>
      <dsp:spPr>
        <a:xfrm>
          <a:off x="0" y="2220123"/>
          <a:ext cx="8596312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583184" rIns="66716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800" kern="1200"/>
            <a:t>Leerkracht Basiseducatie Brussel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800" kern="1200"/>
            <a:t>Leerkracht Taalkot</a:t>
          </a:r>
          <a:endParaRPr lang="en-US" sz="2800" kern="1200"/>
        </a:p>
      </dsp:txBody>
      <dsp:txXfrm>
        <a:off x="0" y="2220123"/>
        <a:ext cx="8596312" cy="1587600"/>
      </dsp:txXfrm>
    </dsp:sp>
    <dsp:sp modelId="{B921B81C-14E6-486D-BA52-A803C4291F30}">
      <dsp:nvSpPr>
        <dsp:cNvPr id="0" name=""/>
        <dsp:cNvSpPr/>
      </dsp:nvSpPr>
      <dsp:spPr>
        <a:xfrm>
          <a:off x="429815" y="1806843"/>
          <a:ext cx="6017418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Pieter-Jan Peumans</a:t>
          </a:r>
          <a:endParaRPr lang="en-US" sz="2800" kern="1200"/>
        </a:p>
      </dsp:txBody>
      <dsp:txXfrm>
        <a:off x="470164" y="1847192"/>
        <a:ext cx="5936720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7AF18-F2FC-4569-9F83-76F92CA32364}" type="datetimeFigureOut">
              <a:rPr lang="nl-BE" smtClean="0"/>
              <a:t>18/02/2025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D1A29-928A-4CFE-8FBD-D2CF603C56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011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Openingsslide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3343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824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5851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3308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7753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3024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41767-95C0-B326-26F0-F477484C1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57C179F-B9DF-057A-0DBB-BDD4ACCF8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A18BAA5-973A-3E35-9F73-265A97B78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13004B-7D11-91C0-8E6F-DB5B46665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1535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DDDAE-B56F-2B1A-A725-62C920B3D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926CEB2-E42C-795A-BC98-DF83EDBF7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CFD5FA4-D1AD-5F9D-314E-3A5414DF9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7A776D-6ECD-5BA9-96D3-0AEF1129A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905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A6E97-50BA-9509-D85B-674F03E7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72ABC65-3B26-12A7-1DAA-6F13FEBD7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94E9CFF-8F8F-6BEE-334E-79551A84B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3DE2B8-BE99-8B24-F261-5B727F9C5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854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33519-E0FE-735D-D585-FF63F8C02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019D26D-9837-89E9-C497-4633DC26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12630A6-051F-AEFE-8190-CC249B34F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0F64FD-30E6-2316-9096-70DB0FE5B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9790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Eindslide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182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Tussenslide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996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750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79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739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915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289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1A29-928A-4CFE-8FBD-D2CF603C5619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9075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02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591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356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2424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1943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73864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9361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1984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485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 + subtitel BULLET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60CDA-E620-2346-A8F2-0DEA23D68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5091" y="1220167"/>
            <a:ext cx="5969286" cy="67047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A646C-4485-6646-A966-8A5EE491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5091" y="1890645"/>
            <a:ext cx="5969286" cy="353753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C8C3D-2147-914C-8A9F-04EDFEC7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402C9-6BB2-D448-8FDC-8A8CF5F4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pPr/>
              <a:t>‹nr.›</a:t>
            </a:fld>
            <a:r>
              <a:rPr lang="en-BE"/>
              <a:t> |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E3DC55A-2D95-D74C-AF0C-35F95BE9EB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4069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5936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180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813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81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302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91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034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691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17 januari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081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17 januari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85AFE5-62D0-407D-B6A8-D64C8DA671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764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riet.braeye@kdg.be" TargetMode="External"/><Relationship Id="rId4" Type="http://schemas.openxmlformats.org/officeDocument/2006/relationships/hyperlink" Target="mailto:Geert.matthys@arteveldehs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eemdelingenrecht.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ebouw, tekenfilm&#10;&#10;Automatisch gegenereerde beschrijving">
            <a:extLst>
              <a:ext uri="{FF2B5EF4-FFF2-40B4-BE49-F238E27FC236}">
                <a16:creationId xmlns:a16="http://schemas.microsoft.com/office/drawing/2014/main" id="{0FF381C9-4B1F-539A-25CA-DAC7AE2F1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D0DCDCF-7E1E-6BD9-84BA-DEBA12126463}"/>
              </a:ext>
            </a:extLst>
          </p:cNvPr>
          <p:cNvSpPr txBox="1">
            <a:spLocks/>
          </p:cNvSpPr>
          <p:nvPr/>
        </p:nvSpPr>
        <p:spPr>
          <a:xfrm>
            <a:off x="7327077" y="598715"/>
            <a:ext cx="4465121" cy="638397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algn="ctr"/>
            <a:endParaRPr lang="nl-BE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nl-BE" sz="18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Feel fine </a:t>
            </a:r>
            <a:r>
              <a:rPr lang="nl-BE" sz="1800" b="1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february</a:t>
            </a:r>
            <a:endParaRPr lang="nl-BE" sz="18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nl-BE" sz="18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Webinarreeks Vluchtelingenwerk Vlaanderen</a:t>
            </a:r>
            <a:endParaRPr lang="nl-B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nl-B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nl-BE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Dinsdag 18 februari</a:t>
            </a:r>
            <a:r>
              <a:rPr lang="nl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</a:p>
          <a:p>
            <a:pPr algn="ctr"/>
            <a:r>
              <a:rPr lang="nl-BE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19.30-21.15 uur</a:t>
            </a:r>
            <a:endParaRPr lang="nl-B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nl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endParaRPr lang="nl-NL" sz="4000" dirty="0"/>
          </a:p>
          <a:p>
            <a:r>
              <a:rPr lang="nl-NL" sz="1800" dirty="0"/>
              <a:t>Webinar</a:t>
            </a:r>
          </a:p>
          <a:p>
            <a:endParaRPr lang="nl-NL" sz="3600" b="1" dirty="0"/>
          </a:p>
          <a:p>
            <a:r>
              <a:rPr lang="nl-NL" sz="3200" b="1" dirty="0"/>
              <a:t>Onderwijs voor kinderen en jongeren zonder wettig verblijf</a:t>
            </a:r>
          </a:p>
          <a:p>
            <a:endParaRPr lang="nl-NL" sz="4000" b="1" dirty="0"/>
          </a:p>
          <a:p>
            <a:r>
              <a:rPr lang="nl-NL" sz="1800" dirty="0"/>
              <a:t>Matthys Geert (Arteveldehogeschool)</a:t>
            </a:r>
          </a:p>
          <a:p>
            <a:r>
              <a:rPr lang="nl-NL" sz="1800" dirty="0"/>
              <a:t>Griet Braeye (Karel De Grote Hogeschool)</a:t>
            </a:r>
          </a:p>
          <a:p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9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AAF8A-3E0B-0CBD-D597-A1C0431A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Kwetsbare gezinscontext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1767A-E07F-EF07-5799-E68EFFA9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3371"/>
            <a:ext cx="10940143" cy="4783592"/>
          </a:xfrm>
        </p:spPr>
        <p:txBody>
          <a:bodyPr>
            <a:noAutofit/>
          </a:bodyPr>
          <a:lstStyle/>
          <a:p>
            <a:r>
              <a:rPr lang="nl-NL" sz="3000" dirty="0"/>
              <a:t>Kwetsbare gezinscontext</a:t>
            </a:r>
          </a:p>
          <a:p>
            <a:pPr lvl="1"/>
            <a:r>
              <a:rPr lang="nl-NL" sz="2600" dirty="0"/>
              <a:t>Geen recht op </a:t>
            </a:r>
            <a:r>
              <a:rPr lang="nl-NL" sz="2600" b="1" dirty="0"/>
              <a:t>uitkeringen sociale zekerheid </a:t>
            </a:r>
            <a:r>
              <a:rPr lang="nl-NL" sz="2000" dirty="0"/>
              <a:t>(bv. werkloosheid, pensioen)</a:t>
            </a:r>
            <a:r>
              <a:rPr lang="nl-NL" sz="2000" b="1" dirty="0"/>
              <a:t> </a:t>
            </a:r>
          </a:p>
          <a:p>
            <a:pPr lvl="1"/>
            <a:r>
              <a:rPr lang="nl-NL" sz="2600" dirty="0"/>
              <a:t>Geen recht op </a:t>
            </a:r>
            <a:r>
              <a:rPr lang="nl-NL" sz="2600" b="1" dirty="0"/>
              <a:t>uitkeringen sociale bijstand </a:t>
            </a:r>
            <a:r>
              <a:rPr lang="nl-NL" sz="2000" dirty="0"/>
              <a:t>(bv. leefloon, IGO…)</a:t>
            </a:r>
          </a:p>
          <a:p>
            <a:pPr lvl="1"/>
            <a:r>
              <a:rPr lang="nl-NL" sz="2600" dirty="0"/>
              <a:t>Geen recht op </a:t>
            </a:r>
            <a:r>
              <a:rPr lang="nl-NL" sz="2600" b="1" dirty="0"/>
              <a:t>tegemoetkomingen groeipakket </a:t>
            </a:r>
          </a:p>
          <a:p>
            <a:pPr lvl="2"/>
            <a:r>
              <a:rPr lang="nl-NL" dirty="0"/>
              <a:t>Geen startbedrag (=kraamgeld), basisbedrag (= kinderbijslag), schoolbonus, schooltoeslagen, studietoelagen… </a:t>
            </a:r>
          </a:p>
          <a:p>
            <a:pPr lvl="1"/>
            <a:r>
              <a:rPr lang="nl-NL" sz="2600" dirty="0"/>
              <a:t>Geen recht op </a:t>
            </a:r>
            <a:r>
              <a:rPr lang="nl-NL" sz="2600" b="1" dirty="0"/>
              <a:t>sociale huisvesting</a:t>
            </a:r>
          </a:p>
          <a:p>
            <a:pPr lvl="1"/>
            <a:r>
              <a:rPr lang="nl-NL" sz="2600" dirty="0"/>
              <a:t>Geen toegang tot </a:t>
            </a:r>
            <a:r>
              <a:rPr lang="nl-NL" sz="2600" b="1" dirty="0"/>
              <a:t>volwassenenonderwijs </a:t>
            </a:r>
            <a:r>
              <a:rPr lang="nl-NL" sz="2600" dirty="0"/>
              <a:t>(wel hoger onderwijs) </a:t>
            </a:r>
          </a:p>
          <a:p>
            <a:pPr lvl="1"/>
            <a:r>
              <a:rPr lang="nl-NL" sz="2600" dirty="0"/>
              <a:t>Mogen niet </a:t>
            </a:r>
            <a:r>
              <a:rPr lang="nl-NL" sz="2600" b="1" dirty="0"/>
              <a:t>werken</a:t>
            </a:r>
          </a:p>
          <a:p>
            <a:pPr lvl="1"/>
            <a:r>
              <a:rPr lang="nl-NL" sz="2800" dirty="0"/>
              <a:t>Mogen </a:t>
            </a:r>
            <a:r>
              <a:rPr lang="nl-NL" sz="2800" b="1" dirty="0"/>
              <a:t>geen vrijwilligerswerk </a:t>
            </a:r>
            <a:r>
              <a:rPr lang="nl-NL" sz="2800" dirty="0"/>
              <a:t>verrichten</a:t>
            </a:r>
          </a:p>
          <a:p>
            <a:pPr marL="457200" lvl="1" indent="0">
              <a:buNone/>
            </a:pPr>
            <a:r>
              <a:rPr lang="nl-NL" sz="2600" dirty="0">
                <a:solidFill>
                  <a:srgbClr val="C00000"/>
                </a:solidFill>
              </a:rPr>
              <a:t>			Verhoogd risico op uitbuiting</a:t>
            </a:r>
          </a:p>
          <a:p>
            <a:pPr marL="0" indent="0">
              <a:buNone/>
            </a:pPr>
            <a:endParaRPr lang="nl-BE" sz="3200" dirty="0">
              <a:solidFill>
                <a:srgbClr val="0089B3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240DBB-17CB-A9C3-A94C-6D003E9E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10</a:t>
            </a:fld>
            <a:endParaRPr lang="nl-BE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0E358C39-17C8-119E-FBB3-2B359CC9F981}"/>
              </a:ext>
            </a:extLst>
          </p:cNvPr>
          <p:cNvSpPr/>
          <p:nvPr/>
        </p:nvSpPr>
        <p:spPr>
          <a:xfrm>
            <a:off x="1894713" y="6406487"/>
            <a:ext cx="685900" cy="3651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85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40418C3-810D-4AC0-BDDA-F8C06552A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0958" y="267674"/>
            <a:ext cx="8682365" cy="922299"/>
          </a:xfrm>
        </p:spPr>
        <p:txBody>
          <a:bodyPr anchor="t">
            <a:normAutofit/>
          </a:bodyPr>
          <a:lstStyle/>
          <a:p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10C5F5-C137-69A9-C1C0-EF015749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0A92-C273-5E45-8D2A-9598AD34FB15}" type="slidenum">
              <a:rPr lang="en-BE" smtClean="0"/>
              <a:pPr/>
              <a:t>11</a:t>
            </a:fld>
            <a:r>
              <a:rPr lang="en-BE"/>
              <a:t> |</a:t>
            </a:r>
          </a:p>
        </p:txBody>
      </p:sp>
      <p:pic>
        <p:nvPicPr>
          <p:cNvPr id="2" name="Picture 1" descr="A person in a suit and tie standing in front of a microphone&#10;&#10;Description automatically generated">
            <a:extLst>
              <a:ext uri="{FF2B5EF4-FFF2-40B4-BE49-F238E27FC236}">
                <a16:creationId xmlns:a16="http://schemas.microsoft.com/office/drawing/2014/main" id="{B8A155A6-CB6E-39B2-EB81-840B2F3D7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6" t="48344" r="15000" b="-331"/>
          <a:stretch/>
        </p:blipFill>
        <p:spPr>
          <a:xfrm>
            <a:off x="1443661" y="1501612"/>
            <a:ext cx="3877875" cy="2062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DA7D0F0-36FC-CDC7-9EE0-DA3289F22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6" r="2553" b="39884"/>
          <a:stretch/>
        </p:blipFill>
        <p:spPr>
          <a:xfrm>
            <a:off x="5995809" y="1848199"/>
            <a:ext cx="3874343" cy="1369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text on a white background&#10;&#10;Description automatically generated">
            <a:extLst>
              <a:ext uri="{FF2B5EF4-FFF2-40B4-BE49-F238E27FC236}">
                <a16:creationId xmlns:a16="http://schemas.microsoft.com/office/drawing/2014/main" id="{24BE8CEE-6F7F-D43B-7456-A188AF115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482" y="4222518"/>
            <a:ext cx="4489283" cy="1280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300457-3569-DDF9-9A30-B95629E23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765" y="6137224"/>
            <a:ext cx="1131367" cy="3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8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AAF8A-3E0B-0CBD-D597-A1C0431A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Kwetsbare gezinscontext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1767A-E07F-EF07-5799-E68EFFA9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Slechts minimale basisrechten</a:t>
            </a:r>
          </a:p>
          <a:p>
            <a:pPr lvl="1"/>
            <a:r>
              <a:rPr lang="nl-NL" sz="2800" dirty="0"/>
              <a:t>Beperkte toegang tot </a:t>
            </a:r>
            <a:r>
              <a:rPr lang="nl-NL" sz="2800" b="1" dirty="0"/>
              <a:t>gezondheidszorg</a:t>
            </a:r>
            <a:r>
              <a:rPr lang="nl-NL" sz="2800" dirty="0"/>
              <a:t> (KB dringende medische hulp)</a:t>
            </a:r>
          </a:p>
          <a:p>
            <a:pPr lvl="1"/>
            <a:r>
              <a:rPr lang="nl-NL" sz="2800" dirty="0"/>
              <a:t>Beperkte toegang tot </a:t>
            </a:r>
            <a:r>
              <a:rPr lang="nl-NL" sz="2800" b="1" dirty="0"/>
              <a:t>juridische bijstand</a:t>
            </a:r>
          </a:p>
          <a:p>
            <a:pPr lvl="1"/>
            <a:r>
              <a:rPr lang="nl-NL" sz="2800" dirty="0"/>
              <a:t>Recht op </a:t>
            </a:r>
            <a:r>
              <a:rPr lang="nl-NL" sz="2800" b="1" dirty="0"/>
              <a:t>onderwijs voor minderjarigen </a:t>
            </a:r>
          </a:p>
          <a:p>
            <a:pPr marL="0" indent="0">
              <a:buNone/>
            </a:pPr>
            <a:endParaRPr lang="nl-BE" sz="3200" dirty="0">
              <a:solidFill>
                <a:srgbClr val="0089B3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426E16-545C-614C-FA27-FF9848BA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528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AAF8A-3E0B-0CBD-D597-A1C0431A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3. </a:t>
            </a:r>
            <a:r>
              <a:rPr lang="nl-NL" dirty="0"/>
              <a:t>Impact onwettig verblijf op recht op onderwijs</a:t>
            </a:r>
            <a:br>
              <a:rPr lang="nl-NL" dirty="0">
                <a:solidFill>
                  <a:srgbClr val="0089B3"/>
                </a:solidFill>
              </a:rPr>
            </a:br>
            <a:endParaRPr lang="nl-BE" dirty="0">
              <a:solidFill>
                <a:srgbClr val="0089B3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1767A-E07F-EF07-5799-E68EFFA9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9751180" cy="4110962"/>
          </a:xfrm>
        </p:spPr>
        <p:txBody>
          <a:bodyPr>
            <a:noAutofit/>
          </a:bodyPr>
          <a:lstStyle/>
          <a:p>
            <a:r>
              <a:rPr lang="nl-NL" sz="3200" dirty="0"/>
              <a:t>Wettelijk verankerd recht op onderwijs</a:t>
            </a:r>
          </a:p>
          <a:p>
            <a:r>
              <a:rPr lang="nl-NL" sz="3200" dirty="0"/>
              <a:t>Leerplicht is van toepassing</a:t>
            </a:r>
          </a:p>
          <a:p>
            <a:r>
              <a:rPr lang="nl-NL" sz="3200" dirty="0"/>
              <a:t>Recht op onderwijs betekent niet een recht op verblijf!</a:t>
            </a:r>
          </a:p>
          <a:p>
            <a:pPr lvl="1"/>
            <a:r>
              <a:rPr lang="nl-NL" sz="2800" dirty="0"/>
              <a:t>Kanttekening: kan versterkend werken bij een regularisatieaanvraag (art. 9bis Vw.)</a:t>
            </a:r>
          </a:p>
          <a:p>
            <a:r>
              <a:rPr lang="nl-NL" sz="3200" dirty="0"/>
              <a:t>Stages mogelijk ongeacht leeftijd indien verplicht onderdeel curriculum (art, 9 KB 2/9/2018)</a:t>
            </a:r>
          </a:p>
          <a:p>
            <a:pPr marL="0" indent="0">
              <a:buNone/>
            </a:pPr>
            <a:endParaRPr lang="nl-BE" sz="3200" dirty="0">
              <a:solidFill>
                <a:srgbClr val="0089B3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8CF349-7104-763A-CCA3-6A4C8EDE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49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AAF8A-3E0B-0CBD-D597-A1C0431A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>
            <a:normAutofit/>
          </a:bodyPr>
          <a:lstStyle/>
          <a:p>
            <a:r>
              <a:rPr lang="nl-BE" dirty="0"/>
              <a:t>3. </a:t>
            </a:r>
            <a:r>
              <a:rPr lang="nl-NL" dirty="0"/>
              <a:t>Impact onwettig verblijf op recht op onderwijs</a:t>
            </a:r>
            <a:br>
              <a:rPr lang="nl-NL" dirty="0">
                <a:solidFill>
                  <a:srgbClr val="0089B3"/>
                </a:solidFill>
              </a:rPr>
            </a:br>
            <a:endParaRPr lang="nl-BE" dirty="0">
              <a:solidFill>
                <a:srgbClr val="0089B3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1767A-E07F-EF07-5799-E68EFFA9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3629"/>
            <a:ext cx="10339009" cy="4767733"/>
          </a:xfrm>
        </p:spPr>
        <p:txBody>
          <a:bodyPr>
            <a:noAutofit/>
          </a:bodyPr>
          <a:lstStyle/>
          <a:p>
            <a:r>
              <a:rPr lang="nl-NL" sz="3200" dirty="0"/>
              <a:t>Werken in kader van deeltijdse arbeidsovereenkomst (DA) of overeenkomst alternerende opleiding (AOA) indien traject werd afgesloten voor 18 jaar.</a:t>
            </a:r>
          </a:p>
          <a:p>
            <a:r>
              <a:rPr lang="nl-NL" sz="3200" dirty="0"/>
              <a:t>Gedwongen verwijdering mogelijk tijdens het schooljaar</a:t>
            </a:r>
          </a:p>
          <a:p>
            <a:pPr lvl="1"/>
            <a:r>
              <a:rPr lang="nl-NL" sz="2800" dirty="0"/>
              <a:t>Opschorting BGV mogelijk indien uitgereikt na begin paasvakantie</a:t>
            </a:r>
            <a:endParaRPr lang="nl-BE" sz="3200" dirty="0"/>
          </a:p>
          <a:p>
            <a:r>
              <a:rPr lang="nl-BE" sz="3200" dirty="0"/>
              <a:t>Oppakken van kinderen op school niet toegelaten</a:t>
            </a:r>
          </a:p>
          <a:p>
            <a:r>
              <a:rPr lang="nl-BE" sz="3200" dirty="0"/>
              <a:t>Schoolreizen naar buitenland niet mogelijk</a:t>
            </a:r>
            <a:endParaRPr lang="nl-NL" sz="32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135F7A-D3D9-2A3A-1F57-4061DF0C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298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AAF8A-3E0B-0CBD-D597-A1C0431A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3. </a:t>
            </a:r>
            <a:r>
              <a:rPr lang="nl-NL" dirty="0"/>
              <a:t>Impact onwettig verblijf op recht op onderwijs</a:t>
            </a:r>
            <a:br>
              <a:rPr lang="nl-NL" dirty="0">
                <a:solidFill>
                  <a:srgbClr val="0089B3"/>
                </a:solidFill>
              </a:rPr>
            </a:br>
            <a:endParaRPr lang="nl-BE" dirty="0">
              <a:solidFill>
                <a:srgbClr val="0089B3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1767A-E07F-EF07-5799-E68EFFA9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Weinig perspectief na 18 jaar.</a:t>
            </a:r>
          </a:p>
          <a:p>
            <a:pPr lvl="1"/>
            <a:r>
              <a:rPr lang="nl-NL" sz="2800" dirty="0"/>
              <a:t>Wettig verblijf noodzakelijk voor volwassenenonderwijs</a:t>
            </a:r>
          </a:p>
          <a:p>
            <a:pPr lvl="1"/>
            <a:r>
              <a:rPr lang="nl-NL" sz="2800" dirty="0"/>
              <a:t>Wettig verblijf is </a:t>
            </a:r>
            <a:r>
              <a:rPr lang="nl-NL" sz="2800" b="1" dirty="0"/>
              <a:t>geen</a:t>
            </a:r>
            <a:r>
              <a:rPr lang="nl-NL" sz="2800" dirty="0"/>
              <a:t> voorwaarde voor Hoger Onderwijs</a:t>
            </a:r>
          </a:p>
          <a:p>
            <a:pPr lvl="1"/>
            <a:endParaRPr lang="nl-NL" sz="2800" dirty="0">
              <a:solidFill>
                <a:srgbClr val="0089B3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4A85BC-46EA-5C28-A7EF-2FC1AE47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21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1032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048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049" name="Isosceles Triangle 1037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050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051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052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053" name="Isosceles Triangle 1041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054" name="Isosceles Triangle 1042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6CAAF8A-3E0B-0CBD-D597-A1C0431A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4. Handvatten voor scholen en leerkrachten</a:t>
            </a:r>
            <a:br>
              <a:rPr lang="en-US" sz="4200"/>
            </a:br>
            <a:endParaRPr lang="en-US" sz="4200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6" name="Picture 2" descr="2.029.300+ School Stockillustraties, royalty-free vector illustraties en  clipart - iStock | Classroom, Student, Teacher">
            <a:extLst>
              <a:ext uri="{FF2B5EF4-FFF2-40B4-BE49-F238E27FC236}">
                <a16:creationId xmlns:a16="http://schemas.microsoft.com/office/drawing/2014/main" id="{5723A0DE-61DD-22D2-D610-EC789304C8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 r="-1" b="-1"/>
          <a:stretch/>
        </p:blipFill>
        <p:spPr bwMode="auto">
          <a:xfrm>
            <a:off x="20" y="3"/>
            <a:ext cx="6050260" cy="40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udent Cartoon Stock Photos, Images and Backgrounds for Free Download">
            <a:extLst>
              <a:ext uri="{FF2B5EF4-FFF2-40B4-BE49-F238E27FC236}">
                <a16:creationId xmlns:a16="http://schemas.microsoft.com/office/drawing/2014/main" id="{311CE753-050F-3166-CCC4-E7D49103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25581"/>
          <a:stretch/>
        </p:blipFill>
        <p:spPr bwMode="auto">
          <a:xfrm>
            <a:off x="6141719" y="-683"/>
            <a:ext cx="6050280" cy="40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349A99D-1098-9B35-F1F9-AE790FEF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9336" y="6356350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085AFE5-62D0-407D-B6A8-D64C8DA67190}" type="slidenum">
              <a:rPr lang="en-US" sz="1200">
                <a:solidFill>
                  <a:prstClr val="white"/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75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838F28-30F4-AE18-E564-16BA6F096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7021458-7C34-B7D5-C64A-BD7EF1FB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nl-BE" dirty="0"/>
              <a:t>4.1. Schoolse organisatie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BE2070-82AC-49A6-C3C3-ABE76DC0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85AFE5-62D0-407D-B6A8-D64C8DA67190}" type="slidenum">
              <a:rPr lang="nl-BE" smtClean="0"/>
              <a:pPr>
                <a:spcAft>
                  <a:spcPts val="600"/>
                </a:spcAft>
              </a:pPr>
              <a:t>17</a:t>
            </a:fld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3646E2-4AB5-B1B0-41EC-3C162DFF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badi Extra Light" panose="020B0204020104020204" pitchFamily="34" charset="0"/>
              </a:rPr>
              <a:t>Wees alert voor signalen van onwettig verblijf</a:t>
            </a:r>
          </a:p>
          <a:p>
            <a:pPr lvl="1"/>
            <a:r>
              <a:rPr lang="nl-NL" sz="1800" dirty="0">
                <a:latin typeface="Abadi Extra Light" panose="020B0204020104020204" pitchFamily="34" charset="0"/>
              </a:rPr>
              <a:t>Onstabiele/slechte huisvesting</a:t>
            </a:r>
          </a:p>
          <a:p>
            <a:pPr lvl="1"/>
            <a:r>
              <a:rPr lang="nl-NL" sz="1800" dirty="0">
                <a:latin typeface="Abadi Extra Light" panose="020B0204020104020204" pitchFamily="34" charset="0"/>
              </a:rPr>
              <a:t>Gezondheid (</a:t>
            </a:r>
            <a:r>
              <a:rPr lang="nl-NL" sz="1800" dirty="0" err="1">
                <a:latin typeface="Abadi Extra Light" panose="020B0204020104020204" pitchFamily="34" charset="0"/>
              </a:rPr>
              <a:t>vb</a:t>
            </a:r>
            <a:r>
              <a:rPr lang="nl-NL" sz="1800" dirty="0">
                <a:latin typeface="Abadi Extra Light" panose="020B0204020104020204" pitchFamily="34" charset="0"/>
              </a:rPr>
              <a:t> uitgestelde dokters bezoeken)</a:t>
            </a:r>
          </a:p>
          <a:p>
            <a:pPr lvl="1"/>
            <a:r>
              <a:rPr lang="nl-NL" sz="1800" dirty="0">
                <a:latin typeface="Abadi Extra Light" panose="020B0204020104020204" pitchFamily="34" charset="0"/>
              </a:rPr>
              <a:t>Afwezigheden – ‘spijbelgedrag’</a:t>
            </a:r>
          </a:p>
          <a:p>
            <a:pPr lvl="1"/>
            <a:r>
              <a:rPr lang="nl-NL" sz="1800" dirty="0">
                <a:latin typeface="Abadi Extra Light" panose="020B0204020104020204" pitchFamily="34" charset="0"/>
              </a:rPr>
              <a:t>Afwezige of moeilijk bereikbare ouders</a:t>
            </a:r>
          </a:p>
          <a:p>
            <a:pPr lvl="1"/>
            <a:r>
              <a:rPr lang="nl-NL" sz="1800" dirty="0">
                <a:latin typeface="Abadi Extra Light" panose="020B0204020104020204" pitchFamily="34" charset="0"/>
              </a:rPr>
              <a:t>Financiële zorgen (werk/werkloosheid - sociale tegemoetkomingen - …)</a:t>
            </a:r>
          </a:p>
          <a:p>
            <a:pPr lvl="1"/>
            <a:r>
              <a:rPr lang="nl-NL" sz="1800" dirty="0">
                <a:latin typeface="Abadi Extra Light" panose="020B0204020104020204" pitchFamily="34" charset="0"/>
              </a:rPr>
              <a:t>Psychosociale signalen (angst – stress – agressie - …)</a:t>
            </a:r>
          </a:p>
          <a:p>
            <a:pPr lvl="1"/>
            <a:r>
              <a:rPr lang="nl-NL" sz="1800" dirty="0">
                <a:latin typeface="Abadi Extra Light" panose="020B0204020104020204" pitchFamily="34" charset="0"/>
              </a:rPr>
              <a:t>Dalende schoolresultaten?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769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39FC29-ECD9-E66F-0969-03A0EE5A6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6C2BE6-3618-5A6D-34D0-02ACFAF0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nl-BE" dirty="0"/>
              <a:t>4.1. Schoolse organisatie</a:t>
            </a:r>
            <a:endParaRPr lang="nl-BE"/>
          </a:p>
        </p:txBody>
      </p:sp>
      <p:sp>
        <p:nvSpPr>
          <p:cNvPr id="30" name="Isosceles Triangle 16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31" name="Straight Connector 20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2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26BD9-CF62-CA2B-857D-98400AFF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4087810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badi Extra Light" panose="020B0204020104020204" pitchFamily="34" charset="0"/>
              </a:rPr>
              <a:t>Ontwikkel visie en beleid </a:t>
            </a:r>
            <a:r>
              <a:rPr lang="nl-NL" sz="2000" dirty="0" err="1">
                <a:latin typeface="Abadi Extra Light" panose="020B0204020104020204" pitchFamily="34" charset="0"/>
              </a:rPr>
              <a:t>tov</a:t>
            </a:r>
            <a:r>
              <a:rPr lang="nl-NL" sz="2000" dirty="0">
                <a:latin typeface="Abadi Extra Light" panose="020B0204020104020204" pitchFamily="34" charset="0"/>
              </a:rPr>
              <a:t> mensen zonder wettig verblijf (schoolreizen, </a:t>
            </a:r>
            <a:r>
              <a:rPr lang="nl-NL" sz="2000" dirty="0" err="1">
                <a:latin typeface="Abadi Extra Light" panose="020B0204020104020204" pitchFamily="34" charset="0"/>
              </a:rPr>
              <a:t>politiebetredingen</a:t>
            </a:r>
            <a:r>
              <a:rPr lang="nl-NL" sz="2000" dirty="0">
                <a:latin typeface="Abadi Extra Light" panose="020B0204020104020204" pitchFamily="34" charset="0"/>
              </a:rPr>
              <a:t>, financiële verwachtingen, contactpersoon …) met aandacht voor rechten</a:t>
            </a:r>
          </a:p>
          <a:p>
            <a:pPr marL="0" indent="0">
              <a:buNone/>
            </a:pPr>
            <a:endParaRPr lang="nl-NL" sz="2000" dirty="0">
              <a:latin typeface="Abadi Extra Light" panose="020B0204020104020204" pitchFamily="34" charset="0"/>
            </a:endParaRPr>
          </a:p>
          <a:p>
            <a:r>
              <a:rPr lang="nl-NL" sz="2200" dirty="0">
                <a:latin typeface="Abadi Extra Light" panose="020B0204020104020204" pitchFamily="34" charset="0"/>
              </a:rPr>
              <a:t>Onwettig verblijf = Klein professioneel Netwerk) – 1</a:t>
            </a:r>
            <a:r>
              <a:rPr lang="nl-NL" sz="2200" baseline="30000" dirty="0">
                <a:latin typeface="Abadi Extra Light" panose="020B0204020104020204" pitchFamily="34" charset="0"/>
              </a:rPr>
              <a:t>e</a:t>
            </a:r>
            <a:r>
              <a:rPr lang="nl-NL" sz="2200" dirty="0">
                <a:latin typeface="Abadi Extra Light" panose="020B0204020104020204" pitchFamily="34" charset="0"/>
              </a:rPr>
              <a:t> aanspreekpunt</a:t>
            </a:r>
          </a:p>
          <a:p>
            <a:pPr lvl="1"/>
            <a:r>
              <a:rPr lang="nl-NL" sz="2000" dirty="0">
                <a:latin typeface="Abadi Extra Light" panose="020B0204020104020204" pitchFamily="34" charset="0"/>
              </a:rPr>
              <a:t>Ontwikkel netwerk als school (CAW, Zelforganisaties, </a:t>
            </a:r>
            <a:r>
              <a:rPr lang="nl-NL" sz="2000" dirty="0" err="1">
                <a:latin typeface="Abadi Extra Light" panose="020B0204020104020204" pitchFamily="34" charset="0"/>
              </a:rPr>
              <a:t>Brugfiguren,OCMW</a:t>
            </a:r>
            <a:r>
              <a:rPr lang="nl-NL" sz="2000" dirty="0">
                <a:latin typeface="Abadi Extra Light" panose="020B0204020104020204" pitchFamily="34" charset="0"/>
              </a:rPr>
              <a:t>, psychologische hulp, …)</a:t>
            </a:r>
          </a:p>
          <a:p>
            <a:pPr lvl="1"/>
            <a:endParaRPr lang="nl-NL" sz="2000" dirty="0">
              <a:latin typeface="Abadi Extra Light" panose="020B0204020104020204" pitchFamily="34" charset="0"/>
            </a:endParaRPr>
          </a:p>
          <a:p>
            <a:r>
              <a:rPr lang="nl-NL" sz="2200" dirty="0">
                <a:latin typeface="Abadi Extra Light" panose="020B0204020104020204" pitchFamily="34" charset="0"/>
              </a:rPr>
              <a:t>Kennisontwikkeling en intervisie</a:t>
            </a:r>
          </a:p>
          <a:p>
            <a:r>
              <a:rPr lang="nl-NL" sz="2200" dirty="0">
                <a:latin typeface="Abadi Extra Light" panose="020B0204020104020204" pitchFamily="34" charset="0"/>
              </a:rPr>
              <a:t>Zet in op maximale realisatie grondrechten (</a:t>
            </a:r>
            <a:r>
              <a:rPr lang="nl-NL" sz="2200" dirty="0" err="1">
                <a:latin typeface="Abadi Extra Light" panose="020B0204020104020204" pitchFamily="34" charset="0"/>
              </a:rPr>
              <a:t>vb</a:t>
            </a:r>
            <a:r>
              <a:rPr lang="nl-NL" sz="2200" dirty="0">
                <a:latin typeface="Abadi Extra Light" panose="020B0204020104020204" pitchFamily="34" charset="0"/>
              </a:rPr>
              <a:t> DMH, …) </a:t>
            </a:r>
            <a:r>
              <a:rPr lang="nl-NL" sz="2200" dirty="0" err="1">
                <a:latin typeface="Abadi Extra Light" panose="020B0204020104020204" pitchFamily="34" charset="0"/>
              </a:rPr>
              <a:t>ism</a:t>
            </a:r>
            <a:r>
              <a:rPr lang="nl-NL" sz="2200" dirty="0">
                <a:latin typeface="Abadi Extra Light" panose="020B0204020104020204" pitchFamily="34" charset="0"/>
              </a:rPr>
              <a:t> partners</a:t>
            </a:r>
          </a:p>
          <a:p>
            <a:pPr marL="0" indent="0">
              <a:buNone/>
            </a:pPr>
            <a:endParaRPr lang="nl-NL" sz="2200" dirty="0">
              <a:latin typeface="Abadi Extra Light" panose="020B0204020104020204" pitchFamily="34" charset="0"/>
            </a:endParaRPr>
          </a:p>
          <a:p>
            <a:endParaRPr lang="nl-NL" sz="2200" dirty="0">
              <a:latin typeface="Abadi Extra Light" panose="020B0204020104020204" pitchFamily="34" charset="0"/>
            </a:endParaRP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2034F8-F1CA-FCF1-B416-668CFDFE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653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85AFE5-62D0-407D-B6A8-D64C8DA67190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nl-B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6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43051-1309-E19C-151D-872780902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61693-C522-4DCF-88C9-FB83377A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4.2 Leerling</a:t>
            </a:r>
            <a:endParaRPr lang="nl-BE" dirty="0">
              <a:solidFill>
                <a:srgbClr val="0089B3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3235F1-D4DE-5B57-4206-E78FBAD9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>
                <a:latin typeface="Abadi Extra Light" panose="020B0204020104020204" pitchFamily="34" charset="0"/>
              </a:rPr>
              <a:t>Sense of </a:t>
            </a:r>
            <a:r>
              <a:rPr lang="nl-NL" sz="2000" dirty="0" err="1">
                <a:latin typeface="Abadi Extra Light" panose="020B0204020104020204" pitchFamily="34" charset="0"/>
              </a:rPr>
              <a:t>Belonging</a:t>
            </a:r>
            <a:endParaRPr lang="nl-NL" sz="2000" dirty="0">
              <a:latin typeface="Abadi Extra Light" panose="020B0204020104020204" pitchFamily="34" charset="0"/>
            </a:endParaRPr>
          </a:p>
          <a:p>
            <a:r>
              <a:rPr lang="nl-NL" sz="2000" dirty="0">
                <a:latin typeface="Abadi Extra Light" panose="020B0204020104020204" pitchFamily="34" charset="0"/>
              </a:rPr>
              <a:t>School / Klas is Safe Space (Laat de jongere dit bepalen)</a:t>
            </a:r>
          </a:p>
          <a:p>
            <a:r>
              <a:rPr lang="nl-NL" sz="2000" dirty="0">
                <a:latin typeface="Abadi Extra Light" panose="020B0204020104020204" pitchFamily="34" charset="0"/>
              </a:rPr>
              <a:t>Nood aan Stabiliteit</a:t>
            </a:r>
          </a:p>
          <a:p>
            <a:r>
              <a:rPr lang="nl-NL" sz="2000" dirty="0">
                <a:latin typeface="Abadi Extra Light" panose="020B0204020104020204" pitchFamily="34" charset="0"/>
              </a:rPr>
              <a:t>Begrip voor psychosociale problemen &amp; vermoeidheid</a:t>
            </a:r>
          </a:p>
          <a:p>
            <a:r>
              <a:rPr lang="nl-NL" sz="2000" dirty="0">
                <a:latin typeface="Abadi Extra Light" panose="020B0204020104020204" pitchFamily="34" charset="0"/>
              </a:rPr>
              <a:t>Verwachtingen ‘bijschaven’ (huiswerk – laptop – kledij – sport - …)</a:t>
            </a:r>
          </a:p>
          <a:p>
            <a:r>
              <a:rPr lang="nl-NL" sz="2000" dirty="0">
                <a:latin typeface="Abadi Extra Light" panose="020B0204020104020204" pitchFamily="34" charset="0"/>
              </a:rPr>
              <a:t>Formele en Informele Netwerken</a:t>
            </a:r>
          </a:p>
          <a:p>
            <a:r>
              <a:rPr lang="nl-NL" sz="2000" dirty="0">
                <a:latin typeface="Abadi Extra Light" panose="020B0204020104020204" pitchFamily="34" charset="0"/>
              </a:rPr>
              <a:t>Laag zelfbeeld (Cultuur, persoon, … )</a:t>
            </a:r>
          </a:p>
          <a:p>
            <a:pPr marL="0" indent="0">
              <a:buNone/>
            </a:pPr>
            <a:endParaRPr lang="nl-NL" sz="20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nl-NL" sz="2000" dirty="0">
                <a:latin typeface="Abadi Extra Light" panose="020B0204020104020204" pitchFamily="34" charset="0"/>
              </a:rPr>
              <a:t>Multidisciplinaire aanpak</a:t>
            </a:r>
          </a:p>
          <a:p>
            <a:endParaRPr lang="nl-NL" sz="2000" dirty="0">
              <a:latin typeface="Abadi Extra Light" panose="020B0204020104020204" pitchFamily="34" charset="0"/>
            </a:endParaRPr>
          </a:p>
          <a:p>
            <a:endParaRPr lang="nl-NL" sz="2000" dirty="0">
              <a:latin typeface="Abadi Extra Light" panose="020B0204020104020204" pitchFamily="34" charset="0"/>
            </a:endParaRPr>
          </a:p>
          <a:p>
            <a:pPr lvl="1"/>
            <a:endParaRPr lang="nl-NL" sz="2800" dirty="0">
              <a:solidFill>
                <a:srgbClr val="0089B3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415F01E-7175-7411-167C-810BC708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137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AAF8A-3E0B-0CBD-D597-A1C0431A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39015"/>
            <a:ext cx="8596668" cy="1826581"/>
          </a:xfrm>
        </p:spPr>
        <p:txBody>
          <a:bodyPr>
            <a:normAutofit/>
          </a:bodyPr>
          <a:lstStyle/>
          <a:p>
            <a:r>
              <a:rPr lang="nl-BE" sz="5400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1767A-E07F-EF07-5799-E68EFFA9C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023361"/>
            <a:ext cx="8596668" cy="2142308"/>
          </a:xfrm>
        </p:spPr>
        <p:txBody>
          <a:bodyPr>
            <a:normAutofit/>
          </a:bodyPr>
          <a:lstStyle/>
          <a:p>
            <a:r>
              <a:rPr lang="nl-NL" sz="1500" dirty="0">
                <a:solidFill>
                  <a:schemeClr val="tx1"/>
                </a:solidFill>
                <a:ea typeface="Source Sans Pro"/>
              </a:rPr>
              <a:t>Getuigenissen leerkrachten </a:t>
            </a:r>
          </a:p>
          <a:p>
            <a:r>
              <a:rPr lang="nl-NL" sz="1500" dirty="0">
                <a:solidFill>
                  <a:schemeClr val="tx1"/>
                </a:solidFill>
                <a:ea typeface="Source Sans Pro"/>
              </a:rPr>
              <a:t>Toelichting:</a:t>
            </a:r>
          </a:p>
          <a:p>
            <a:pPr marL="342900" indent="-342900">
              <a:buAutoNum type="arabicPeriod"/>
            </a:pPr>
            <a:r>
              <a:rPr lang="nl-NL" sz="1500" dirty="0">
                <a:solidFill>
                  <a:schemeClr val="tx1"/>
                </a:solidFill>
                <a:ea typeface="Source Sans Pro"/>
              </a:rPr>
              <a:t>Wie?</a:t>
            </a:r>
          </a:p>
          <a:p>
            <a:pPr marL="342900" indent="-342900">
              <a:buAutoNum type="arabicPeriod"/>
            </a:pPr>
            <a:r>
              <a:rPr lang="nl-NL" sz="1500" dirty="0">
                <a:solidFill>
                  <a:schemeClr val="tx1"/>
                </a:solidFill>
                <a:ea typeface="Source Sans Pro"/>
              </a:rPr>
              <a:t>Kwetsbare gezinscontext</a:t>
            </a:r>
          </a:p>
          <a:p>
            <a:pPr marL="342900" indent="-342900">
              <a:buAutoNum type="arabicPeriod"/>
            </a:pPr>
            <a:r>
              <a:rPr lang="nl-NL" sz="1500" dirty="0">
                <a:solidFill>
                  <a:schemeClr val="tx1"/>
                </a:solidFill>
                <a:ea typeface="Source Sans Pro"/>
              </a:rPr>
              <a:t>Impact onwettig verblijf op recht op onderwijs</a:t>
            </a:r>
          </a:p>
          <a:p>
            <a:pPr marL="342900" indent="-342900">
              <a:buAutoNum type="arabicPeriod"/>
            </a:pPr>
            <a:r>
              <a:rPr lang="nl-NL" sz="1500" dirty="0">
                <a:solidFill>
                  <a:schemeClr val="tx1"/>
                </a:solidFill>
                <a:ea typeface="Source Sans Pro"/>
              </a:rPr>
              <a:t>Tips en handvaten</a:t>
            </a:r>
            <a:endParaRPr lang="nl-NL" sz="1500" dirty="0">
              <a:solidFill>
                <a:schemeClr val="tx1"/>
              </a:solidFill>
            </a:endParaRPr>
          </a:p>
          <a:p>
            <a:endParaRPr lang="nl-BE" dirty="0">
              <a:solidFill>
                <a:srgbClr val="0089B3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099161-3091-7701-2733-FBAF9511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1479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0E31E-987D-37B9-CCA5-38ECE1586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57AC4-CB49-3918-659D-0228719B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4.3 Werken met ouders</a:t>
            </a:r>
            <a:endParaRPr lang="nl-BE" dirty="0">
              <a:solidFill>
                <a:srgbClr val="0089B3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7C508F-DDF8-B022-ED89-DE8049546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>
                <a:latin typeface="Abadi Extra Light" panose="020B0204020104020204" pitchFamily="34" charset="0"/>
              </a:rPr>
              <a:t>Werk aan de vertrouwensrelatie (Verschil Migratiediensten – School; materiële hulp, …)</a:t>
            </a:r>
          </a:p>
          <a:p>
            <a:r>
              <a:rPr lang="nl-NL" sz="2000" dirty="0">
                <a:latin typeface="Abadi Extra Light" panose="020B0204020104020204" pitchFamily="34" charset="0"/>
              </a:rPr>
              <a:t>Bespreek noden: Materieel en psychosociaal</a:t>
            </a:r>
          </a:p>
          <a:p>
            <a:endParaRPr lang="nl-NL" sz="2000" dirty="0">
              <a:latin typeface="Abadi Extra Light" panose="020B0204020104020204" pitchFamily="34" charset="0"/>
            </a:endParaRPr>
          </a:p>
          <a:p>
            <a:r>
              <a:rPr lang="nl-NL" sz="2000" dirty="0">
                <a:latin typeface="Abadi Extra Light" panose="020B0204020104020204" pitchFamily="34" charset="0"/>
              </a:rPr>
              <a:t>Respecteer Agency ouders</a:t>
            </a:r>
          </a:p>
          <a:p>
            <a:r>
              <a:rPr lang="nl-NL" sz="2000" dirty="0">
                <a:latin typeface="Abadi Extra Light" panose="020B0204020104020204" pitchFamily="34" charset="0"/>
              </a:rPr>
              <a:t>Privacy </a:t>
            </a:r>
            <a:r>
              <a:rPr lang="nl-NL" sz="2000" dirty="0" err="1">
                <a:latin typeface="Abadi Extra Light" panose="020B0204020104020204" pitchFamily="34" charset="0"/>
              </a:rPr>
              <a:t>vs</a:t>
            </a:r>
            <a:r>
              <a:rPr lang="nl-NL" sz="2000" dirty="0">
                <a:latin typeface="Abadi Extra Light" panose="020B0204020104020204" pitchFamily="34" charset="0"/>
              </a:rPr>
              <a:t> Stigma</a:t>
            </a:r>
          </a:p>
          <a:p>
            <a:pPr marL="0" indent="0">
              <a:buNone/>
            </a:pPr>
            <a:endParaRPr lang="nl-NL" sz="2000" dirty="0">
              <a:latin typeface="Abadi Extra Light" panose="020B0204020104020204" pitchFamily="34" charset="0"/>
            </a:endParaRPr>
          </a:p>
          <a:p>
            <a:r>
              <a:rPr lang="nl-NL" sz="2000" dirty="0">
                <a:latin typeface="Abadi Extra Light" panose="020B0204020104020204" pitchFamily="34" charset="0"/>
              </a:rPr>
              <a:t>Veiligheid ouders en kind garanderen</a:t>
            </a:r>
          </a:p>
          <a:p>
            <a:r>
              <a:rPr lang="nl-NL" sz="2000" dirty="0">
                <a:latin typeface="Abadi Extra Light" panose="020B0204020104020204" pitchFamily="34" charset="0"/>
              </a:rPr>
              <a:t>Wees alert voor signalen psychosociaal welbevinden gezin</a:t>
            </a:r>
          </a:p>
          <a:p>
            <a:pPr marL="0" indent="0">
              <a:buNone/>
            </a:pPr>
            <a:endParaRPr lang="nl-NL" sz="2000" dirty="0">
              <a:latin typeface="Abadi Extra Light" panose="020B0204020104020204" pitchFamily="34" charset="0"/>
            </a:endParaRPr>
          </a:p>
          <a:p>
            <a:endParaRPr lang="nl-NL" sz="2000" dirty="0">
              <a:latin typeface="Abadi Extra Light" panose="020B0204020104020204" pitchFamily="34" charset="0"/>
            </a:endParaRPr>
          </a:p>
          <a:p>
            <a:pPr lvl="1"/>
            <a:endParaRPr lang="nl-NL" sz="2800" dirty="0">
              <a:solidFill>
                <a:srgbClr val="0089B3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AEBFB4-8736-A031-2B44-65FD0FBB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246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ebouw, tekenfilm&#10;&#10;Automatisch gegenereerde beschrijving">
            <a:extLst>
              <a:ext uri="{FF2B5EF4-FFF2-40B4-BE49-F238E27FC236}">
                <a16:creationId xmlns:a16="http://schemas.microsoft.com/office/drawing/2014/main" id="{0FF381C9-4B1F-539A-25CA-DAC7AE2F1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D0DCDCF-7E1E-6BD9-84BA-DEBA12126463}"/>
              </a:ext>
            </a:extLst>
          </p:cNvPr>
          <p:cNvSpPr txBox="1">
            <a:spLocks/>
          </p:cNvSpPr>
          <p:nvPr/>
        </p:nvSpPr>
        <p:spPr>
          <a:xfrm>
            <a:off x="7189917" y="370115"/>
            <a:ext cx="4465121" cy="57367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b="1" dirty="0"/>
              <a:t>Meer lezen: hoofdstuk 13 boek</a:t>
            </a:r>
          </a:p>
          <a:p>
            <a:r>
              <a:rPr lang="nl-BE" sz="1800" b="1" dirty="0"/>
              <a:t> ‘een familie is geen kudde’</a:t>
            </a:r>
          </a:p>
          <a:p>
            <a:endParaRPr lang="nl-BE" sz="1800" b="1" dirty="0"/>
          </a:p>
          <a:p>
            <a:r>
              <a:rPr lang="nl-BE" sz="3200" b="1" dirty="0"/>
              <a:t>Vragen? Bedenkingen? </a:t>
            </a:r>
          </a:p>
          <a:p>
            <a:r>
              <a:rPr lang="nl-BE" sz="3200" b="1" dirty="0"/>
              <a:t>Meer weten? </a:t>
            </a:r>
          </a:p>
          <a:p>
            <a:endParaRPr lang="nl-NL" sz="1600" b="1" dirty="0"/>
          </a:p>
          <a:p>
            <a:r>
              <a:rPr lang="nl-NL" sz="1800" b="1" dirty="0"/>
              <a:t>Geert Matthys</a:t>
            </a:r>
          </a:p>
          <a:p>
            <a:r>
              <a:rPr lang="nl-NL" sz="1800" dirty="0"/>
              <a:t>Docent vreemdelingenrecht, onderzoeker</a:t>
            </a:r>
          </a:p>
          <a:p>
            <a:r>
              <a:rPr lang="nl-NL" sz="1800" b="1" dirty="0"/>
              <a:t>Arteveldehogeschool – opleiding Bachelor in het Sociaal Werk</a:t>
            </a:r>
          </a:p>
          <a:p>
            <a:r>
              <a:rPr lang="nl-NL" sz="1800" dirty="0"/>
              <a:t>T +32(0)486 83 77 89</a:t>
            </a:r>
            <a:endParaRPr lang="nl-BE" sz="1800" dirty="0"/>
          </a:p>
          <a:p>
            <a:r>
              <a:rPr lang="nl-BE" sz="1800" dirty="0">
                <a:hlinkClick r:id="rId4"/>
              </a:rPr>
              <a:t>Geert.matthys@arteveldehs.be</a:t>
            </a:r>
            <a:endParaRPr lang="nl-BE" sz="1800" dirty="0"/>
          </a:p>
          <a:p>
            <a:r>
              <a:rPr lang="nl-BE" sz="1800" dirty="0"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 </a:t>
            </a:r>
            <a:endParaRPr lang="nl-BE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nl-BE" sz="1800" b="1" dirty="0">
                <a:ea typeface="Aptos" panose="020B0004020202020204" pitchFamily="34" charset="0"/>
              </a:rPr>
              <a:t>Griet Braeye</a:t>
            </a:r>
          </a:p>
          <a:p>
            <a:r>
              <a:rPr lang="nl-BE" sz="1800" dirty="0">
                <a:effectLst/>
                <a:ea typeface="Aptos" panose="020B0004020202020204" pitchFamily="34" charset="0"/>
              </a:rPr>
              <a:t>Docent Migratierecht</a:t>
            </a:r>
          </a:p>
          <a:p>
            <a:r>
              <a:rPr lang="nl-BE" sz="1800" b="1" dirty="0">
                <a:ea typeface="Aptos" panose="020B0004020202020204" pitchFamily="34" charset="0"/>
              </a:rPr>
              <a:t>Karel De Grote Hogeschool – Bachelor in het sociaal werk</a:t>
            </a:r>
          </a:p>
          <a:p>
            <a:r>
              <a:rPr lang="nl-BE" sz="1800" b="1" dirty="0">
                <a:effectLst/>
                <a:ea typeface="Aptos" panose="020B0004020202020204" pitchFamily="34" charset="0"/>
              </a:rPr>
              <a:t>Voogd</a:t>
            </a:r>
          </a:p>
          <a:p>
            <a:r>
              <a:rPr lang="nl-NL" sz="1800" dirty="0"/>
              <a:t>T +32(0)498 57 73 08</a:t>
            </a:r>
            <a:endParaRPr lang="nl-BE" sz="1800" dirty="0"/>
          </a:p>
          <a:p>
            <a:r>
              <a:rPr lang="nl-BE" sz="1800" dirty="0">
                <a:hlinkClick r:id="rId5"/>
              </a:rPr>
              <a:t>Griet.braeye@kdg.be</a:t>
            </a:r>
            <a:endParaRPr lang="nl-BE" sz="1800" dirty="0">
              <a:effectLst/>
              <a:ea typeface="Aptos" panose="020B0004020202020204" pitchFamily="34" charset="0"/>
            </a:endParaRPr>
          </a:p>
          <a:p>
            <a:endParaRPr lang="nl-BE" sz="18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AC6846A-4A14-1557-BCA6-48A192BF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137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C698C-755A-4CC8-A490-A9923D13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l-BE" dirty="0"/>
              <a:t>Getuigenissen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CB5A58-1971-CE84-9CB0-3F09C676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85AFE5-62D0-407D-B6A8-D64C8DA67190}" type="slidenum">
              <a:rPr lang="nl-BE" smtClean="0"/>
              <a:pPr>
                <a:spcAft>
                  <a:spcPts val="600"/>
                </a:spcAft>
              </a:pPr>
              <a:t>3</a:t>
            </a:fld>
            <a:endParaRPr lang="nl-BE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498FBB34-1985-FC7F-8554-500702B51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42932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13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AAF8A-3E0B-0CBD-D597-A1C0431A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Wie?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1767A-E07F-EF07-5799-E68EFFA9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000" dirty="0"/>
              <a:t>Gezin heeft onwettig verblijf wanneer de ouders </a:t>
            </a:r>
            <a:r>
              <a:rPr lang="nl-NL" sz="3000" b="1" dirty="0"/>
              <a:t>niet (langer)</a:t>
            </a:r>
            <a:r>
              <a:rPr lang="nl-NL" sz="3000" dirty="0"/>
              <a:t> voldoen aan de voorwaarden voor de </a:t>
            </a:r>
            <a:r>
              <a:rPr lang="nl-NL" sz="3000" b="1" dirty="0"/>
              <a:t>toegang </a:t>
            </a:r>
            <a:r>
              <a:rPr lang="nl-NL" sz="3000" dirty="0"/>
              <a:t>tot, of het </a:t>
            </a:r>
            <a:r>
              <a:rPr lang="nl-NL" sz="3000" b="1" dirty="0"/>
              <a:t>verblijf</a:t>
            </a:r>
            <a:r>
              <a:rPr lang="nl-NL" sz="3000" dirty="0"/>
              <a:t> op het grondgebied” (art.1, 3° </a:t>
            </a:r>
            <a:r>
              <a:rPr lang="nl-NL" sz="3000" dirty="0" err="1"/>
              <a:t>VrW</a:t>
            </a:r>
            <a:r>
              <a:rPr lang="nl-NL" sz="3000" dirty="0"/>
              <a:t>.)</a:t>
            </a:r>
          </a:p>
          <a:p>
            <a:r>
              <a:rPr lang="nl-NL" sz="3000" dirty="0"/>
              <a:t>Voorwaarden voor verblijf zijn complex</a:t>
            </a:r>
          </a:p>
          <a:p>
            <a:pPr lvl="1"/>
            <a:r>
              <a:rPr lang="nl-NL" sz="2600" dirty="0"/>
              <a:t>Klassieke </a:t>
            </a:r>
            <a:r>
              <a:rPr lang="nl-NL" sz="2600" u="sng" dirty="0"/>
              <a:t>immigratiestatuten</a:t>
            </a:r>
            <a:r>
              <a:rPr lang="nl-NL" sz="2600" dirty="0"/>
              <a:t> versus </a:t>
            </a:r>
            <a:r>
              <a:rPr lang="nl-NL" sz="2600" u="sng" dirty="0"/>
              <a:t>beschermingsstatuten</a:t>
            </a:r>
          </a:p>
          <a:p>
            <a:pPr lvl="1"/>
            <a:r>
              <a:rPr lang="nl-NL" sz="2600" dirty="0"/>
              <a:t>Meer info: </a:t>
            </a:r>
            <a:r>
              <a:rPr lang="nl-NL" sz="2600" dirty="0">
                <a:hlinkClick r:id="rId3"/>
              </a:rPr>
              <a:t>www.vreemdelingenrecht.be</a:t>
            </a:r>
            <a:endParaRPr lang="nl-NL" sz="2600" dirty="0"/>
          </a:p>
          <a:p>
            <a:endParaRPr lang="nl-BE" sz="3200" dirty="0">
              <a:solidFill>
                <a:srgbClr val="0089B3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E77520-193B-7D6E-F061-4E10F187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4</a:t>
            </a:fld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8A4A6B-5C27-BEDA-6F21-49F16F690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057" y="4873720"/>
            <a:ext cx="2698237" cy="1956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362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7F4988E-E961-993E-8DE2-83CD15888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94" y="965200"/>
            <a:ext cx="3780364" cy="206029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A2DC04E-0804-5A44-4BCB-503A3E659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326" y="965200"/>
            <a:ext cx="4204690" cy="206029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3B1CE07-9CCF-2657-1C5B-153D5946C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066" y="3836247"/>
            <a:ext cx="4226251" cy="206029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2F311A-2FAD-BA10-7D32-3945F753A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680" y="4510175"/>
            <a:ext cx="4733982" cy="712441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533362B-419D-2574-5113-7DEBDFC7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0A92-C273-5E45-8D2A-9598AD34FB15}" type="slidenum">
              <a:rPr lang="en-BE" smtClean="0"/>
              <a:pPr/>
              <a:t>5</a:t>
            </a:fld>
            <a:r>
              <a:rPr lang="en-BE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8699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AAF8A-3E0B-0CBD-D597-A1C0431A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Wie?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1767A-E07F-EF07-5799-E68EFFA9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000" dirty="0"/>
              <a:t>Heel </a:t>
            </a:r>
            <a:r>
              <a:rPr lang="nl-NL" sz="3000" b="1" dirty="0"/>
              <a:t>heterogene </a:t>
            </a:r>
            <a:r>
              <a:rPr lang="nl-NL" sz="3000" dirty="0"/>
              <a:t>groep</a:t>
            </a:r>
          </a:p>
          <a:p>
            <a:endParaRPr lang="nl-NL" sz="3000" dirty="0"/>
          </a:p>
          <a:p>
            <a:pPr lvl="1"/>
            <a:r>
              <a:rPr lang="nl-NL" sz="2600" dirty="0"/>
              <a:t>Uitgeprocedeerde verzoekers om internationale bescherming, Unieburgers die niet (meer) voldoen aan de verblijfsvoorwaarden, derdelander-studenten die falen in studie (of na afloop van hun studie), toeristen die niet tijdig terugkeren</a:t>
            </a:r>
          </a:p>
          <a:p>
            <a:pPr lvl="1"/>
            <a:r>
              <a:rPr lang="nl-NL" sz="2600" dirty="0"/>
              <a:t>Heterogeniteit in leeftijd, verblijfsduur in België, scholingsgraad …</a:t>
            </a:r>
            <a:endParaRPr lang="nl-BE" sz="2600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184C792-6FF4-2FC3-ABF9-316797DD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6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74A9FF-E604-8617-E5CD-00A631915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332" y="816638"/>
            <a:ext cx="2324617" cy="171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89F59E-FA21-15B8-7E8C-428ED4E58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972" y="3241583"/>
            <a:ext cx="2257646" cy="171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41F1438-3281-4CBC-0028-D38C1A480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144" y="295851"/>
            <a:ext cx="2324617" cy="1749644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  <p:extLst>
      <p:ext uri="{BB962C8B-B14F-4D97-AF65-F5344CB8AC3E}">
        <p14:creationId xmlns:p14="http://schemas.microsoft.com/office/powerpoint/2010/main" val="290427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AAF8A-3E0B-0CBD-D597-A1C0431A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Wie?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1767A-E07F-EF07-5799-E68EFFA9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60715"/>
            <a:ext cx="10262809" cy="4680648"/>
          </a:xfrm>
        </p:spPr>
        <p:txBody>
          <a:bodyPr>
            <a:noAutofit/>
          </a:bodyPr>
          <a:lstStyle/>
          <a:p>
            <a:r>
              <a:rPr lang="nl-NL" sz="3000" dirty="0"/>
              <a:t>Geen betrouwbare cijfers</a:t>
            </a:r>
          </a:p>
          <a:p>
            <a:pPr lvl="1"/>
            <a:r>
              <a:rPr lang="nl-NL" sz="2600" dirty="0"/>
              <a:t>Staan niet in rijksregister</a:t>
            </a:r>
          </a:p>
          <a:p>
            <a:pPr lvl="1"/>
            <a:r>
              <a:rPr lang="nl-NL" sz="2600" dirty="0"/>
              <a:t>Totaal aantal mensen zonder wettig verblijf geschat op </a:t>
            </a:r>
            <a:r>
              <a:rPr lang="nl-NL" sz="2600" b="1" dirty="0"/>
              <a:t>100 000 - 180 000</a:t>
            </a:r>
          </a:p>
          <a:p>
            <a:pPr lvl="1"/>
            <a:r>
              <a:rPr lang="nl-NL" sz="2600" dirty="0"/>
              <a:t>Blinde vlek wetenschappelijk onderzoek!</a:t>
            </a:r>
          </a:p>
          <a:p>
            <a:r>
              <a:rPr lang="nl-NL" sz="3000" dirty="0"/>
              <a:t>Verhoogde aanwezigheid in steden</a:t>
            </a:r>
          </a:p>
          <a:p>
            <a:r>
              <a:rPr lang="nl-NL" sz="3000" dirty="0"/>
              <a:t>Scholen niet altijd bewust van hun aanwezigheid</a:t>
            </a:r>
          </a:p>
          <a:p>
            <a:pPr lvl="1"/>
            <a:r>
              <a:rPr lang="nl-NL" sz="2600" dirty="0"/>
              <a:t>Niet altijd geweten omdat inschrijving gebeurde tijdens </a:t>
            </a:r>
            <a:r>
              <a:rPr lang="nl-NL" sz="2600" b="1" dirty="0"/>
              <a:t>wettig verblijf </a:t>
            </a:r>
          </a:p>
          <a:p>
            <a:pPr lvl="1"/>
            <a:r>
              <a:rPr lang="nl-NL" sz="2600" dirty="0"/>
              <a:t>Gezinnen vaak heel </a:t>
            </a:r>
            <a:r>
              <a:rPr lang="nl-NL" sz="2600" b="1" dirty="0"/>
              <a:t>discreet</a:t>
            </a:r>
            <a:r>
              <a:rPr lang="nl-NL" sz="2600" dirty="0"/>
              <a:t>, willen niet in de kijker lopen</a:t>
            </a:r>
          </a:p>
          <a:p>
            <a:endParaRPr lang="nl-BE" sz="3200" dirty="0">
              <a:solidFill>
                <a:srgbClr val="0089B3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141B21-AE44-3E90-B928-4D24138D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464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92D0D6D-431C-1DF8-12FC-E8DBFF0AF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595" y="131379"/>
            <a:ext cx="3153292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8AB303D-8C47-BCC2-FED1-DC2057F0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8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CF3C11F-D5F1-E808-781E-2EF2502D0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84" y="131379"/>
            <a:ext cx="3283119" cy="3949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E00BF9F-B81F-712A-F46E-A23B0F96B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00" y="136525"/>
            <a:ext cx="3168813" cy="4324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BBE6B3C-7617-4012-4FB4-B9A2263D8F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29" r="-408" b="521"/>
          <a:stretch/>
        </p:blipFill>
        <p:spPr>
          <a:xfrm>
            <a:off x="4375630" y="4328012"/>
            <a:ext cx="3293922" cy="2398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552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AAF8A-3E0B-0CBD-D597-A1C0431A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Wie?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1767A-E07F-EF07-5799-E68EFFA9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000" b="1" dirty="0"/>
              <a:t>Helpen</a:t>
            </a:r>
            <a:r>
              <a:rPr lang="nl-NL" sz="3000" dirty="0"/>
              <a:t> van mensen zonder wettig verblijf </a:t>
            </a:r>
            <a:r>
              <a:rPr lang="nl-NL" sz="3000" b="1" dirty="0"/>
              <a:t>niet strafbaar </a:t>
            </a:r>
            <a:r>
              <a:rPr lang="nl-NL" sz="3000" dirty="0"/>
              <a:t>indien de hulp “voornamelijk om humanitaire redenen wordt verleend” (art, 77, lid 1 Vw.)</a:t>
            </a:r>
          </a:p>
          <a:p>
            <a:r>
              <a:rPr lang="nl-NL" sz="3000" b="1" dirty="0"/>
              <a:t>Angst</a:t>
            </a:r>
            <a:r>
              <a:rPr lang="nl-NL" sz="3000" dirty="0"/>
              <a:t> voor </a:t>
            </a:r>
            <a:r>
              <a:rPr lang="nl-NL" sz="3000" b="1" dirty="0"/>
              <a:t>gedwongen verwijdering </a:t>
            </a:r>
            <a:r>
              <a:rPr lang="nl-NL" sz="3000" dirty="0"/>
              <a:t>vaak rode draad binnen dagdagelijks functioneren van de jongeren</a:t>
            </a:r>
          </a:p>
          <a:p>
            <a:endParaRPr lang="nl-BE" sz="3200" dirty="0">
              <a:solidFill>
                <a:srgbClr val="0089B3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B16EAE-6C60-2B99-D8CE-CF6EA4AA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AFE5-62D0-407D-B6A8-D64C8DA67190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66735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Words>905</Words>
  <Application>Microsoft Office PowerPoint</Application>
  <PresentationFormat>Breedbeeld</PresentationFormat>
  <Paragraphs>195</Paragraphs>
  <Slides>21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0" baseType="lpstr">
      <vt:lpstr>Abadi Extra Light</vt:lpstr>
      <vt:lpstr>Aptos</vt:lpstr>
      <vt:lpstr>Arial</vt:lpstr>
      <vt:lpstr>Calibri</vt:lpstr>
      <vt:lpstr>Century Gothic</vt:lpstr>
      <vt:lpstr>Source Sans Pro</vt:lpstr>
      <vt:lpstr>Trebuchet MS</vt:lpstr>
      <vt:lpstr>Wingdings 3</vt:lpstr>
      <vt:lpstr>Facet</vt:lpstr>
      <vt:lpstr>PowerPoint-presentatie</vt:lpstr>
      <vt:lpstr>INHOUD</vt:lpstr>
      <vt:lpstr>Getuigenissen</vt:lpstr>
      <vt:lpstr>1. Wie?</vt:lpstr>
      <vt:lpstr>PowerPoint-presentatie</vt:lpstr>
      <vt:lpstr>1. Wie?</vt:lpstr>
      <vt:lpstr>1. Wie?</vt:lpstr>
      <vt:lpstr>PowerPoint-presentatie</vt:lpstr>
      <vt:lpstr>1. Wie?</vt:lpstr>
      <vt:lpstr>2. Kwetsbare gezinscontext</vt:lpstr>
      <vt:lpstr>PowerPoint-presentatie</vt:lpstr>
      <vt:lpstr>2. Kwetsbare gezinscontext</vt:lpstr>
      <vt:lpstr>3. Impact onwettig verblijf op recht op onderwijs </vt:lpstr>
      <vt:lpstr>3. Impact onwettig verblijf op recht op onderwijs </vt:lpstr>
      <vt:lpstr>3. Impact onwettig verblijf op recht op onderwijs </vt:lpstr>
      <vt:lpstr>4. Handvatten voor scholen en leerkrachten </vt:lpstr>
      <vt:lpstr>4.1. Schoolse organisatie</vt:lpstr>
      <vt:lpstr>4.1. Schoolse organisatie</vt:lpstr>
      <vt:lpstr>4.2 Leerling</vt:lpstr>
      <vt:lpstr>4.3 Werken met ouders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Sofie Vanassche</dc:creator>
  <cp:lastModifiedBy>Geert Matthys</cp:lastModifiedBy>
  <cp:revision>15</cp:revision>
  <cp:lastPrinted>2025-02-18T17:20:52Z</cp:lastPrinted>
  <dcterms:created xsi:type="dcterms:W3CDTF">2024-08-29T12:35:49Z</dcterms:created>
  <dcterms:modified xsi:type="dcterms:W3CDTF">2025-02-18T17:27:23Z</dcterms:modified>
</cp:coreProperties>
</file>