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90" r:id="rId5"/>
    <p:sldId id="337" r:id="rId6"/>
    <p:sldId id="301" r:id="rId7"/>
    <p:sldId id="291" r:id="rId8"/>
    <p:sldId id="293" r:id="rId9"/>
    <p:sldId id="295" r:id="rId10"/>
    <p:sldId id="300" r:id="rId11"/>
    <p:sldId id="299" r:id="rId12"/>
    <p:sldId id="313" r:id="rId13"/>
    <p:sldId id="296" r:id="rId14"/>
    <p:sldId id="314" r:id="rId15"/>
    <p:sldId id="302" r:id="rId16"/>
    <p:sldId id="315" r:id="rId17"/>
    <p:sldId id="298" r:id="rId18"/>
    <p:sldId id="306" r:id="rId19"/>
    <p:sldId id="307" r:id="rId20"/>
    <p:sldId id="308" r:id="rId21"/>
    <p:sldId id="309" r:id="rId22"/>
    <p:sldId id="310" r:id="rId23"/>
    <p:sldId id="292" r:id="rId24"/>
    <p:sldId id="304" r:id="rId25"/>
    <p:sldId id="329" r:id="rId26"/>
    <p:sldId id="311" r:id="rId27"/>
    <p:sldId id="316" r:id="rId28"/>
    <p:sldId id="328" r:id="rId29"/>
    <p:sldId id="330" r:id="rId30"/>
    <p:sldId id="285" r:id="rId31"/>
    <p:sldId id="312" r:id="rId32"/>
    <p:sldId id="317" r:id="rId33"/>
    <p:sldId id="331" r:id="rId34"/>
    <p:sldId id="318" r:id="rId35"/>
    <p:sldId id="319" r:id="rId36"/>
    <p:sldId id="320" r:id="rId37"/>
    <p:sldId id="332" r:id="rId38"/>
    <p:sldId id="322" r:id="rId39"/>
    <p:sldId id="333" r:id="rId40"/>
    <p:sldId id="323" r:id="rId41"/>
    <p:sldId id="334" r:id="rId42"/>
    <p:sldId id="324" r:id="rId43"/>
    <p:sldId id="335" r:id="rId44"/>
    <p:sldId id="325" r:id="rId45"/>
    <p:sldId id="336" r:id="rId46"/>
    <p:sldId id="326" r:id="rId47"/>
    <p:sldId id="327"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FBA1EA-2D2D-4681-BA21-3F042BD43842}">
          <p14:sldIdLst>
            <p14:sldId id="290"/>
            <p14:sldId id="337"/>
            <p14:sldId id="301"/>
            <p14:sldId id="291"/>
            <p14:sldId id="293"/>
            <p14:sldId id="295"/>
            <p14:sldId id="300"/>
            <p14:sldId id="299"/>
            <p14:sldId id="313"/>
            <p14:sldId id="296"/>
            <p14:sldId id="314"/>
            <p14:sldId id="302"/>
            <p14:sldId id="315"/>
            <p14:sldId id="298"/>
            <p14:sldId id="306"/>
            <p14:sldId id="307"/>
            <p14:sldId id="308"/>
            <p14:sldId id="309"/>
            <p14:sldId id="310"/>
            <p14:sldId id="292"/>
            <p14:sldId id="304"/>
            <p14:sldId id="329"/>
            <p14:sldId id="311"/>
            <p14:sldId id="316"/>
            <p14:sldId id="328"/>
            <p14:sldId id="330"/>
            <p14:sldId id="285"/>
            <p14:sldId id="312"/>
            <p14:sldId id="317"/>
            <p14:sldId id="331"/>
            <p14:sldId id="318"/>
            <p14:sldId id="319"/>
            <p14:sldId id="320"/>
            <p14:sldId id="332"/>
            <p14:sldId id="322"/>
            <p14:sldId id="333"/>
            <p14:sldId id="323"/>
            <p14:sldId id="334"/>
            <p14:sldId id="324"/>
            <p14:sldId id="335"/>
            <p14:sldId id="325"/>
            <p14:sldId id="336"/>
            <p14:sldId id="326"/>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738"/>
    <a:srgbClr val="1D7874"/>
    <a:srgbClr val="FFBA00"/>
    <a:srgbClr val="2894A7"/>
    <a:srgbClr val="F90000"/>
    <a:srgbClr val="A84F9F"/>
    <a:srgbClr val="855280"/>
    <a:srgbClr val="85528C"/>
    <a:srgbClr val="9C4693"/>
    <a:srgbClr val="A3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61D2E-E326-4272-9A23-3E3A3903F3F6}" v="63" dt="2025-10-15T12:20:12.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317" autoAdjust="0"/>
  </p:normalViewPr>
  <p:slideViewPr>
    <p:cSldViewPr snapToGrid="0">
      <p:cViewPr varScale="1">
        <p:scale>
          <a:sx n="70" d="100"/>
          <a:sy n="70" d="100"/>
        </p:scale>
        <p:origin x="21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illekens" userId="5ce822f8-5a12-412f-b181-1932322b4000" providerId="ADAL" clId="{CED27E7E-8088-4328-81C8-05C3F538BC7A}"/>
    <pc:docChg chg="undo custSel addSld delSld modSld sldOrd modSection">
      <pc:chgData name="Thomas Willekens" userId="5ce822f8-5a12-412f-b181-1932322b4000" providerId="ADAL" clId="{CED27E7E-8088-4328-81C8-05C3F538BC7A}" dt="2025-10-15T12:20:36.647" v="36837" actId="403"/>
      <pc:docMkLst>
        <pc:docMk/>
      </pc:docMkLst>
      <pc:sldChg chg="del">
        <pc:chgData name="Thomas Willekens" userId="5ce822f8-5a12-412f-b181-1932322b4000" providerId="ADAL" clId="{CED27E7E-8088-4328-81C8-05C3F538BC7A}" dt="2025-10-13T07:34:45.948" v="6686" actId="47"/>
        <pc:sldMkLst>
          <pc:docMk/>
          <pc:sldMk cId="213567944" sldId="256"/>
        </pc:sldMkLst>
      </pc:sldChg>
      <pc:sldChg chg="del">
        <pc:chgData name="Thomas Willekens" userId="5ce822f8-5a12-412f-b181-1932322b4000" providerId="ADAL" clId="{CED27E7E-8088-4328-81C8-05C3F538BC7A}" dt="2025-10-14T14:05:02.122" v="33953" actId="2696"/>
        <pc:sldMkLst>
          <pc:docMk/>
          <pc:sldMk cId="2192580217" sldId="279"/>
        </pc:sldMkLst>
      </pc:sldChg>
      <pc:sldChg chg="del">
        <pc:chgData name="Thomas Willekens" userId="5ce822f8-5a12-412f-b181-1932322b4000" providerId="ADAL" clId="{CED27E7E-8088-4328-81C8-05C3F538BC7A}" dt="2025-10-13T07:34:45.274" v="6685" actId="47"/>
        <pc:sldMkLst>
          <pc:docMk/>
          <pc:sldMk cId="1951327452" sldId="280"/>
        </pc:sldMkLst>
      </pc:sldChg>
      <pc:sldChg chg="del">
        <pc:chgData name="Thomas Willekens" userId="5ce822f8-5a12-412f-b181-1932322b4000" providerId="ADAL" clId="{CED27E7E-8088-4328-81C8-05C3F538BC7A}" dt="2025-10-13T07:34:46.864" v="6688" actId="47"/>
        <pc:sldMkLst>
          <pc:docMk/>
          <pc:sldMk cId="1504763319" sldId="282"/>
        </pc:sldMkLst>
      </pc:sldChg>
      <pc:sldChg chg="del">
        <pc:chgData name="Thomas Willekens" userId="5ce822f8-5a12-412f-b181-1932322b4000" providerId="ADAL" clId="{CED27E7E-8088-4328-81C8-05C3F538BC7A}" dt="2025-10-13T07:34:47.769" v="6690" actId="47"/>
        <pc:sldMkLst>
          <pc:docMk/>
          <pc:sldMk cId="3051604254" sldId="283"/>
        </pc:sldMkLst>
      </pc:sldChg>
      <pc:sldChg chg="modSp mod">
        <pc:chgData name="Thomas Willekens" userId="5ce822f8-5a12-412f-b181-1932322b4000" providerId="ADAL" clId="{CED27E7E-8088-4328-81C8-05C3F538BC7A}" dt="2025-10-14T13:26:50.062" v="30423" actId="1076"/>
        <pc:sldMkLst>
          <pc:docMk/>
          <pc:sldMk cId="3129378195" sldId="285"/>
        </pc:sldMkLst>
        <pc:spChg chg="mod">
          <ac:chgData name="Thomas Willekens" userId="5ce822f8-5a12-412f-b181-1932322b4000" providerId="ADAL" clId="{CED27E7E-8088-4328-81C8-05C3F538BC7A}" dt="2025-10-14T13:26:47.141" v="30422" actId="1076"/>
          <ac:spMkLst>
            <pc:docMk/>
            <pc:sldMk cId="3129378195" sldId="285"/>
            <ac:spMk id="2" creationId="{3DB49923-57ED-999D-6A68-C9111CF677B8}"/>
          </ac:spMkLst>
        </pc:spChg>
        <pc:spChg chg="mod">
          <ac:chgData name="Thomas Willekens" userId="5ce822f8-5a12-412f-b181-1932322b4000" providerId="ADAL" clId="{CED27E7E-8088-4328-81C8-05C3F538BC7A}" dt="2025-10-14T13:26:50.062" v="30423" actId="1076"/>
          <ac:spMkLst>
            <pc:docMk/>
            <pc:sldMk cId="3129378195" sldId="285"/>
            <ac:spMk id="3" creationId="{71792B08-5CD8-6688-346B-88FCC57E9408}"/>
          </ac:spMkLst>
        </pc:spChg>
      </pc:sldChg>
      <pc:sldChg chg="del">
        <pc:chgData name="Thomas Willekens" userId="5ce822f8-5a12-412f-b181-1932322b4000" providerId="ADAL" clId="{CED27E7E-8088-4328-81C8-05C3F538BC7A}" dt="2025-10-13T07:34:48.155" v="6691" actId="47"/>
        <pc:sldMkLst>
          <pc:docMk/>
          <pc:sldMk cId="4117219010" sldId="287"/>
        </pc:sldMkLst>
      </pc:sldChg>
      <pc:sldChg chg="del">
        <pc:chgData name="Thomas Willekens" userId="5ce822f8-5a12-412f-b181-1932322b4000" providerId="ADAL" clId="{CED27E7E-8088-4328-81C8-05C3F538BC7A}" dt="2025-10-13T07:34:47.311" v="6689" actId="47"/>
        <pc:sldMkLst>
          <pc:docMk/>
          <pc:sldMk cId="2666950065" sldId="288"/>
        </pc:sldMkLst>
      </pc:sldChg>
      <pc:sldChg chg="del">
        <pc:chgData name="Thomas Willekens" userId="5ce822f8-5a12-412f-b181-1932322b4000" providerId="ADAL" clId="{CED27E7E-8088-4328-81C8-05C3F538BC7A}" dt="2025-10-13T07:34:46.430" v="6687" actId="47"/>
        <pc:sldMkLst>
          <pc:docMk/>
          <pc:sldMk cId="365625537" sldId="289"/>
        </pc:sldMkLst>
      </pc:sldChg>
      <pc:sldChg chg="addSp delSp modSp mod ord">
        <pc:chgData name="Thomas Willekens" userId="5ce822f8-5a12-412f-b181-1932322b4000" providerId="ADAL" clId="{CED27E7E-8088-4328-81C8-05C3F538BC7A}" dt="2025-10-15T12:20:36.647" v="36837" actId="403"/>
        <pc:sldMkLst>
          <pc:docMk/>
          <pc:sldMk cId="1969153718" sldId="290"/>
        </pc:sldMkLst>
        <pc:spChg chg="del mod">
          <ac:chgData name="Thomas Willekens" userId="5ce822f8-5a12-412f-b181-1932322b4000" providerId="ADAL" clId="{CED27E7E-8088-4328-81C8-05C3F538BC7A}" dt="2025-10-15T12:19:34.640" v="36594" actId="478"/>
          <ac:spMkLst>
            <pc:docMk/>
            <pc:sldMk cId="1969153718" sldId="290"/>
            <ac:spMk id="2" creationId="{801751AB-D22F-E814-D438-67438E2052C5}"/>
          </ac:spMkLst>
        </pc:spChg>
        <pc:spChg chg="del mod">
          <ac:chgData name="Thomas Willekens" userId="5ce822f8-5a12-412f-b181-1932322b4000" providerId="ADAL" clId="{CED27E7E-8088-4328-81C8-05C3F538BC7A}" dt="2025-10-15T12:19:31.865" v="36592" actId="478"/>
          <ac:spMkLst>
            <pc:docMk/>
            <pc:sldMk cId="1969153718" sldId="290"/>
            <ac:spMk id="3" creationId="{C746287A-A947-6AEF-C9CC-F3F4CF071729}"/>
          </ac:spMkLst>
        </pc:spChg>
        <pc:spChg chg="add del mod">
          <ac:chgData name="Thomas Willekens" userId="5ce822f8-5a12-412f-b181-1932322b4000" providerId="ADAL" clId="{CED27E7E-8088-4328-81C8-05C3F538BC7A}" dt="2025-10-15T12:19:37.659" v="36597" actId="478"/>
          <ac:spMkLst>
            <pc:docMk/>
            <pc:sldMk cId="1969153718" sldId="290"/>
            <ac:spMk id="4" creationId="{475BD6D9-98EB-C221-C4FB-BA67601B2AC0}"/>
          </ac:spMkLst>
        </pc:spChg>
        <pc:spChg chg="add del mod">
          <ac:chgData name="Thomas Willekens" userId="5ce822f8-5a12-412f-b181-1932322b4000" providerId="ADAL" clId="{CED27E7E-8088-4328-81C8-05C3F538BC7A}" dt="2025-10-15T12:19:32.419" v="36593" actId="478"/>
          <ac:spMkLst>
            <pc:docMk/>
            <pc:sldMk cId="1969153718" sldId="290"/>
            <ac:spMk id="5" creationId="{FAB38303-CA0D-F70D-D0A2-A542FF444C77}"/>
          </ac:spMkLst>
        </pc:spChg>
        <pc:spChg chg="add del mod">
          <ac:chgData name="Thomas Willekens" userId="5ce822f8-5a12-412f-b181-1932322b4000" providerId="ADAL" clId="{CED27E7E-8088-4328-81C8-05C3F538BC7A}" dt="2025-10-15T12:19:36.686" v="36596" actId="478"/>
          <ac:spMkLst>
            <pc:docMk/>
            <pc:sldMk cId="1969153718" sldId="290"/>
            <ac:spMk id="6" creationId="{0B5AEA62-E0A9-EDE6-1FC1-4E5C4C2AB474}"/>
          </ac:spMkLst>
        </pc:spChg>
        <pc:spChg chg="add del mod">
          <ac:chgData name="Thomas Willekens" userId="5ce822f8-5a12-412f-b181-1932322b4000" providerId="ADAL" clId="{CED27E7E-8088-4328-81C8-05C3F538BC7A}" dt="2025-10-15T12:20:01.247" v="36720" actId="478"/>
          <ac:spMkLst>
            <pc:docMk/>
            <pc:sldMk cId="1969153718" sldId="290"/>
            <ac:spMk id="7" creationId="{BEE2C239-C349-85EA-AC33-014DB0DDE942}"/>
          </ac:spMkLst>
        </pc:spChg>
        <pc:spChg chg="add mod">
          <ac:chgData name="Thomas Willekens" userId="5ce822f8-5a12-412f-b181-1932322b4000" providerId="ADAL" clId="{CED27E7E-8088-4328-81C8-05C3F538BC7A}" dt="2025-10-15T12:20:34.090" v="36836" actId="1076"/>
          <ac:spMkLst>
            <pc:docMk/>
            <pc:sldMk cId="1969153718" sldId="290"/>
            <ac:spMk id="9" creationId="{9D1D1287-899E-51B8-DFB7-2A146D1977AA}"/>
          </ac:spMkLst>
        </pc:spChg>
        <pc:spChg chg="add del mod">
          <ac:chgData name="Thomas Willekens" userId="5ce822f8-5a12-412f-b181-1932322b4000" providerId="ADAL" clId="{CED27E7E-8088-4328-81C8-05C3F538BC7A}" dt="2025-10-15T12:19:35.719" v="36595" actId="478"/>
          <ac:spMkLst>
            <pc:docMk/>
            <pc:sldMk cId="1969153718" sldId="290"/>
            <ac:spMk id="11" creationId="{000BB5C3-18A9-498F-0802-82A2C88B1D28}"/>
          </ac:spMkLst>
        </pc:spChg>
        <pc:spChg chg="add mod">
          <ac:chgData name="Thomas Willekens" userId="5ce822f8-5a12-412f-b181-1932322b4000" providerId="ADAL" clId="{CED27E7E-8088-4328-81C8-05C3F538BC7A}" dt="2025-10-15T12:20:36.647" v="36837" actId="403"/>
          <ac:spMkLst>
            <pc:docMk/>
            <pc:sldMk cId="1969153718" sldId="290"/>
            <ac:spMk id="12" creationId="{33B53772-5468-339B-3D8C-61BC439AE350}"/>
          </ac:spMkLst>
        </pc:spChg>
      </pc:sldChg>
      <pc:sldChg chg="modSp add mod modNotesTx">
        <pc:chgData name="Thomas Willekens" userId="5ce822f8-5a12-412f-b181-1932322b4000" providerId="ADAL" clId="{CED27E7E-8088-4328-81C8-05C3F538BC7A}" dt="2025-10-13T14:25:45.176" v="24079" actId="27636"/>
        <pc:sldMkLst>
          <pc:docMk/>
          <pc:sldMk cId="237678011" sldId="291"/>
        </pc:sldMkLst>
        <pc:spChg chg="mod">
          <ac:chgData name="Thomas Willekens" userId="5ce822f8-5a12-412f-b181-1932322b4000" providerId="ADAL" clId="{CED27E7E-8088-4328-81C8-05C3F538BC7A}" dt="2025-10-08T06:44:51.700" v="2064" actId="20577"/>
          <ac:spMkLst>
            <pc:docMk/>
            <pc:sldMk cId="237678011" sldId="291"/>
            <ac:spMk id="2" creationId="{5CCC3603-8DE1-E036-AFC6-22554A47E23B}"/>
          </ac:spMkLst>
        </pc:spChg>
        <pc:spChg chg="mod">
          <ac:chgData name="Thomas Willekens" userId="5ce822f8-5a12-412f-b181-1932322b4000" providerId="ADAL" clId="{CED27E7E-8088-4328-81C8-05C3F538BC7A}" dt="2025-10-13T14:25:45.176" v="24079" actId="27636"/>
          <ac:spMkLst>
            <pc:docMk/>
            <pc:sldMk cId="237678011" sldId="291"/>
            <ac:spMk id="3" creationId="{30B201CB-7DF2-BBEC-9E88-5BEE81164B46}"/>
          </ac:spMkLst>
        </pc:spChg>
      </pc:sldChg>
      <pc:sldChg chg="addSp delSp modSp add mod modAnim">
        <pc:chgData name="Thomas Willekens" userId="5ce822f8-5a12-412f-b181-1932322b4000" providerId="ADAL" clId="{CED27E7E-8088-4328-81C8-05C3F538BC7A}" dt="2025-10-13T13:42:43.571" v="17308" actId="2711"/>
        <pc:sldMkLst>
          <pc:docMk/>
          <pc:sldMk cId="944863165" sldId="292"/>
        </pc:sldMkLst>
        <pc:spChg chg="mod">
          <ac:chgData name="Thomas Willekens" userId="5ce822f8-5a12-412f-b181-1932322b4000" providerId="ADAL" clId="{CED27E7E-8088-4328-81C8-05C3F538BC7A}" dt="2025-10-13T13:42:38.051" v="17307" actId="1076"/>
          <ac:spMkLst>
            <pc:docMk/>
            <pc:sldMk cId="944863165" sldId="292"/>
            <ac:spMk id="2" creationId="{485038A0-9409-FCFF-5171-BB63DBA2E56C}"/>
          </ac:spMkLst>
        </pc:spChg>
        <pc:spChg chg="add mod">
          <ac:chgData name="Thomas Willekens" userId="5ce822f8-5a12-412f-b181-1932322b4000" providerId="ADAL" clId="{CED27E7E-8088-4328-81C8-05C3F538BC7A}" dt="2025-10-13T13:42:43.571" v="17308" actId="2711"/>
          <ac:spMkLst>
            <pc:docMk/>
            <pc:sldMk cId="944863165" sldId="292"/>
            <ac:spMk id="5" creationId="{6C99ECF0-BC68-718D-46A0-AA5FE57236DB}"/>
          </ac:spMkLst>
        </pc:spChg>
        <pc:spChg chg="add mod">
          <ac:chgData name="Thomas Willekens" userId="5ce822f8-5a12-412f-b181-1932322b4000" providerId="ADAL" clId="{CED27E7E-8088-4328-81C8-05C3F538BC7A}" dt="2025-10-13T13:26:30.218" v="15863" actId="1076"/>
          <ac:spMkLst>
            <pc:docMk/>
            <pc:sldMk cId="944863165" sldId="292"/>
            <ac:spMk id="6" creationId="{74E988E9-6248-8615-3C6B-C7AA3BF1D68F}"/>
          </ac:spMkLst>
        </pc:spChg>
      </pc:sldChg>
      <pc:sldChg chg="modSp add mod modNotesTx">
        <pc:chgData name="Thomas Willekens" userId="5ce822f8-5a12-412f-b181-1932322b4000" providerId="ADAL" clId="{CED27E7E-8088-4328-81C8-05C3F538BC7A}" dt="2025-10-13T14:26:13.755" v="24097" actId="1076"/>
        <pc:sldMkLst>
          <pc:docMk/>
          <pc:sldMk cId="3583561451" sldId="293"/>
        </pc:sldMkLst>
        <pc:spChg chg="mod">
          <ac:chgData name="Thomas Willekens" userId="5ce822f8-5a12-412f-b181-1932322b4000" providerId="ADAL" clId="{CED27E7E-8088-4328-81C8-05C3F538BC7A}" dt="2025-10-13T14:26:13.755" v="24097" actId="1076"/>
          <ac:spMkLst>
            <pc:docMk/>
            <pc:sldMk cId="3583561451" sldId="293"/>
            <ac:spMk id="3" creationId="{B02B5390-AC9C-4251-632B-E122AADC5320}"/>
          </ac:spMkLst>
        </pc:spChg>
      </pc:sldChg>
      <pc:sldChg chg="modSp add del mod">
        <pc:chgData name="Thomas Willekens" userId="5ce822f8-5a12-412f-b181-1932322b4000" providerId="ADAL" clId="{CED27E7E-8088-4328-81C8-05C3F538BC7A}" dt="2025-10-13T14:41:44.755" v="25530" actId="47"/>
        <pc:sldMkLst>
          <pc:docMk/>
          <pc:sldMk cId="3935662938" sldId="294"/>
        </pc:sldMkLst>
      </pc:sldChg>
      <pc:sldChg chg="modSp add mod modNotesTx">
        <pc:chgData name="Thomas Willekens" userId="5ce822f8-5a12-412f-b181-1932322b4000" providerId="ADAL" clId="{CED27E7E-8088-4328-81C8-05C3F538BC7A}" dt="2025-10-13T14:26:23.178" v="24101" actId="1076"/>
        <pc:sldMkLst>
          <pc:docMk/>
          <pc:sldMk cId="1382105013" sldId="295"/>
        </pc:sldMkLst>
        <pc:spChg chg="mod">
          <ac:chgData name="Thomas Willekens" userId="5ce822f8-5a12-412f-b181-1932322b4000" providerId="ADAL" clId="{CED27E7E-8088-4328-81C8-05C3F538BC7A}" dt="2025-10-13T14:26:23.178" v="24101" actId="1076"/>
          <ac:spMkLst>
            <pc:docMk/>
            <pc:sldMk cId="1382105013" sldId="295"/>
            <ac:spMk id="3" creationId="{A9743B5C-0B4E-D623-31B1-2B5D9CB19DD9}"/>
          </ac:spMkLst>
        </pc:spChg>
      </pc:sldChg>
      <pc:sldChg chg="addSp delSp modSp add mod ord modNotesTx">
        <pc:chgData name="Thomas Willekens" userId="5ce822f8-5a12-412f-b181-1932322b4000" providerId="ADAL" clId="{CED27E7E-8088-4328-81C8-05C3F538BC7A}" dt="2025-10-13T14:27:02.104" v="24107" actId="113"/>
        <pc:sldMkLst>
          <pc:docMk/>
          <pc:sldMk cId="2125799519" sldId="296"/>
        </pc:sldMkLst>
        <pc:spChg chg="mod">
          <ac:chgData name="Thomas Willekens" userId="5ce822f8-5a12-412f-b181-1932322b4000" providerId="ADAL" clId="{CED27E7E-8088-4328-81C8-05C3F538BC7A}" dt="2025-10-13T14:26:54.509" v="24104" actId="1076"/>
          <ac:spMkLst>
            <pc:docMk/>
            <pc:sldMk cId="2125799519" sldId="296"/>
            <ac:spMk id="2" creationId="{F3DB0937-61E6-FF48-08F2-347A54D0C8D3}"/>
          </ac:spMkLst>
        </pc:spChg>
        <pc:spChg chg="add mod">
          <ac:chgData name="Thomas Willekens" userId="5ce822f8-5a12-412f-b181-1932322b4000" providerId="ADAL" clId="{CED27E7E-8088-4328-81C8-05C3F538BC7A}" dt="2025-10-13T14:27:02.104" v="24107" actId="113"/>
          <ac:spMkLst>
            <pc:docMk/>
            <pc:sldMk cId="2125799519" sldId="296"/>
            <ac:spMk id="4" creationId="{E42B708C-8E3D-51BB-51C6-FC259EB40A0B}"/>
          </ac:spMkLst>
        </pc:spChg>
      </pc:sldChg>
      <pc:sldChg chg="addSp modSp add del mod">
        <pc:chgData name="Thomas Willekens" userId="5ce822f8-5a12-412f-b181-1932322b4000" providerId="ADAL" clId="{CED27E7E-8088-4328-81C8-05C3F538BC7A}" dt="2025-10-13T13:38:33.847" v="17047" actId="47"/>
        <pc:sldMkLst>
          <pc:docMk/>
          <pc:sldMk cId="1133462546" sldId="297"/>
        </pc:sldMkLst>
      </pc:sldChg>
      <pc:sldChg chg="modSp add mod ord">
        <pc:chgData name="Thomas Willekens" userId="5ce822f8-5a12-412f-b181-1932322b4000" providerId="ADAL" clId="{CED27E7E-8088-4328-81C8-05C3F538BC7A}" dt="2025-10-13T14:27:33.765" v="24116" actId="255"/>
        <pc:sldMkLst>
          <pc:docMk/>
          <pc:sldMk cId="3072963233" sldId="298"/>
        </pc:sldMkLst>
        <pc:spChg chg="mod">
          <ac:chgData name="Thomas Willekens" userId="5ce822f8-5a12-412f-b181-1932322b4000" providerId="ADAL" clId="{CED27E7E-8088-4328-81C8-05C3F538BC7A}" dt="2025-10-13T14:27:27.796" v="24113" actId="1076"/>
          <ac:spMkLst>
            <pc:docMk/>
            <pc:sldMk cId="3072963233" sldId="298"/>
            <ac:spMk id="2" creationId="{723B6A9E-7823-BFB5-72CA-D1AEE5F37B8D}"/>
          </ac:spMkLst>
        </pc:spChg>
        <pc:spChg chg="mod">
          <ac:chgData name="Thomas Willekens" userId="5ce822f8-5a12-412f-b181-1932322b4000" providerId="ADAL" clId="{CED27E7E-8088-4328-81C8-05C3F538BC7A}" dt="2025-10-13T14:27:33.765" v="24116" actId="255"/>
          <ac:spMkLst>
            <pc:docMk/>
            <pc:sldMk cId="3072963233" sldId="298"/>
            <ac:spMk id="3" creationId="{724154EE-5314-2C25-8B9D-BA6F17F4AFFF}"/>
          </ac:spMkLst>
        </pc:spChg>
      </pc:sldChg>
      <pc:sldChg chg="modSp add mod modNotesTx">
        <pc:chgData name="Thomas Willekens" userId="5ce822f8-5a12-412f-b181-1932322b4000" providerId="ADAL" clId="{CED27E7E-8088-4328-81C8-05C3F538BC7A}" dt="2025-10-13T14:26:36.008" v="24102" actId="20577"/>
        <pc:sldMkLst>
          <pc:docMk/>
          <pc:sldMk cId="563130431" sldId="299"/>
        </pc:sldMkLst>
        <pc:spChg chg="mod">
          <ac:chgData name="Thomas Willekens" userId="5ce822f8-5a12-412f-b181-1932322b4000" providerId="ADAL" clId="{CED27E7E-8088-4328-81C8-05C3F538BC7A}" dt="2025-10-13T14:26:36.008" v="24102" actId="20577"/>
          <ac:spMkLst>
            <pc:docMk/>
            <pc:sldMk cId="563130431" sldId="299"/>
            <ac:spMk id="3" creationId="{055174BA-EBFE-3CB3-8EA2-FEA7F7090339}"/>
          </ac:spMkLst>
        </pc:spChg>
      </pc:sldChg>
      <pc:sldChg chg="addSp modSp add mod modNotesTx">
        <pc:chgData name="Thomas Willekens" userId="5ce822f8-5a12-412f-b181-1932322b4000" providerId="ADAL" clId="{CED27E7E-8088-4328-81C8-05C3F538BC7A}" dt="2025-10-13T13:41:36.946" v="17268" actId="113"/>
        <pc:sldMkLst>
          <pc:docMk/>
          <pc:sldMk cId="3475271028" sldId="300"/>
        </pc:sldMkLst>
        <pc:spChg chg="mod">
          <ac:chgData name="Thomas Willekens" userId="5ce822f8-5a12-412f-b181-1932322b4000" providerId="ADAL" clId="{CED27E7E-8088-4328-81C8-05C3F538BC7A}" dt="2025-10-13T08:43:12.093" v="12427" actId="1076"/>
          <ac:spMkLst>
            <pc:docMk/>
            <pc:sldMk cId="3475271028" sldId="300"/>
            <ac:spMk id="2" creationId="{F68E5B0E-D2DA-0002-38C7-9F4B009FD9C1}"/>
          </ac:spMkLst>
        </pc:spChg>
        <pc:spChg chg="mod">
          <ac:chgData name="Thomas Willekens" userId="5ce822f8-5a12-412f-b181-1932322b4000" providerId="ADAL" clId="{CED27E7E-8088-4328-81C8-05C3F538BC7A}" dt="2025-10-13T08:43:14.171" v="12428" actId="1076"/>
          <ac:spMkLst>
            <pc:docMk/>
            <pc:sldMk cId="3475271028" sldId="300"/>
            <ac:spMk id="3" creationId="{DF7A4CD6-179B-9A6C-F051-EB21BB6A525C}"/>
          </ac:spMkLst>
        </pc:spChg>
        <pc:graphicFrameChg chg="add mod modGraphic">
          <ac:chgData name="Thomas Willekens" userId="5ce822f8-5a12-412f-b181-1932322b4000" providerId="ADAL" clId="{CED27E7E-8088-4328-81C8-05C3F538BC7A}" dt="2025-10-13T13:41:36.946" v="17268" actId="113"/>
          <ac:graphicFrameMkLst>
            <pc:docMk/>
            <pc:sldMk cId="3475271028" sldId="300"/>
            <ac:graphicFrameMk id="4" creationId="{D6F1E37E-0B63-C60A-0192-9ACCE4A4F6D6}"/>
          </ac:graphicFrameMkLst>
        </pc:graphicFrameChg>
      </pc:sldChg>
      <pc:sldChg chg="modSp add mod">
        <pc:chgData name="Thomas Willekens" userId="5ce822f8-5a12-412f-b181-1932322b4000" providerId="ADAL" clId="{CED27E7E-8088-4328-81C8-05C3F538BC7A}" dt="2025-10-13T14:25:38.405" v="24073" actId="5793"/>
        <pc:sldMkLst>
          <pc:docMk/>
          <pc:sldMk cId="2629762943" sldId="301"/>
        </pc:sldMkLst>
        <pc:spChg chg="mod">
          <ac:chgData name="Thomas Willekens" userId="5ce822f8-5a12-412f-b181-1932322b4000" providerId="ADAL" clId="{CED27E7E-8088-4328-81C8-05C3F538BC7A}" dt="2025-10-13T08:47:11.740" v="12462" actId="20577"/>
          <ac:spMkLst>
            <pc:docMk/>
            <pc:sldMk cId="2629762943" sldId="301"/>
            <ac:spMk id="2" creationId="{A8A69F3C-3691-7F14-3548-74A963895C53}"/>
          </ac:spMkLst>
        </pc:spChg>
        <pc:spChg chg="mod">
          <ac:chgData name="Thomas Willekens" userId="5ce822f8-5a12-412f-b181-1932322b4000" providerId="ADAL" clId="{CED27E7E-8088-4328-81C8-05C3F538BC7A}" dt="2025-10-13T14:25:38.405" v="24073" actId="5793"/>
          <ac:spMkLst>
            <pc:docMk/>
            <pc:sldMk cId="2629762943" sldId="301"/>
            <ac:spMk id="3" creationId="{EC6CDBEB-76B2-51F9-F1A3-C76CD538FF4C}"/>
          </ac:spMkLst>
        </pc:spChg>
      </pc:sldChg>
      <pc:sldChg chg="modSp add mod">
        <pc:chgData name="Thomas Willekens" userId="5ce822f8-5a12-412f-b181-1932322b4000" providerId="ADAL" clId="{CED27E7E-8088-4328-81C8-05C3F538BC7A}" dt="2025-10-13T13:40:37.864" v="17247" actId="1076"/>
        <pc:sldMkLst>
          <pc:docMk/>
          <pc:sldMk cId="4027218633" sldId="302"/>
        </pc:sldMkLst>
        <pc:spChg chg="mod">
          <ac:chgData name="Thomas Willekens" userId="5ce822f8-5a12-412f-b181-1932322b4000" providerId="ADAL" clId="{CED27E7E-8088-4328-81C8-05C3F538BC7A}" dt="2025-10-13T13:40:34.972" v="17246" actId="1076"/>
          <ac:spMkLst>
            <pc:docMk/>
            <pc:sldMk cId="4027218633" sldId="302"/>
            <ac:spMk id="2" creationId="{41E293A9-017A-84D2-6106-39F849465423}"/>
          </ac:spMkLst>
        </pc:spChg>
        <pc:spChg chg="mod">
          <ac:chgData name="Thomas Willekens" userId="5ce822f8-5a12-412f-b181-1932322b4000" providerId="ADAL" clId="{CED27E7E-8088-4328-81C8-05C3F538BC7A}" dt="2025-10-13T13:40:37.864" v="17247" actId="1076"/>
          <ac:spMkLst>
            <pc:docMk/>
            <pc:sldMk cId="4027218633" sldId="302"/>
            <ac:spMk id="3" creationId="{C684DD38-289F-10F9-07BF-E41211B82694}"/>
          </ac:spMkLst>
        </pc:spChg>
      </pc:sldChg>
      <pc:sldChg chg="modSp add del mod">
        <pc:chgData name="Thomas Willekens" userId="5ce822f8-5a12-412f-b181-1932322b4000" providerId="ADAL" clId="{CED27E7E-8088-4328-81C8-05C3F538BC7A}" dt="2025-10-14T11:28:03.775" v="25543" actId="47"/>
        <pc:sldMkLst>
          <pc:docMk/>
          <pc:sldMk cId="610497660" sldId="303"/>
        </pc:sldMkLst>
      </pc:sldChg>
      <pc:sldChg chg="modSp add mod ord modNotesTx">
        <pc:chgData name="Thomas Willekens" userId="5ce822f8-5a12-412f-b181-1932322b4000" providerId="ADAL" clId="{CED27E7E-8088-4328-81C8-05C3F538BC7A}" dt="2025-10-13T13:44:52.357" v="18180" actId="20577"/>
        <pc:sldMkLst>
          <pc:docMk/>
          <pc:sldMk cId="3827573090" sldId="304"/>
        </pc:sldMkLst>
        <pc:spChg chg="mod">
          <ac:chgData name="Thomas Willekens" userId="5ce822f8-5a12-412f-b181-1932322b4000" providerId="ADAL" clId="{CED27E7E-8088-4328-81C8-05C3F538BC7A}" dt="2025-10-13T13:43:06.950" v="17313" actId="113"/>
          <ac:spMkLst>
            <pc:docMk/>
            <pc:sldMk cId="3827573090" sldId="304"/>
            <ac:spMk id="3" creationId="{8680544E-4F61-7016-BACC-4EE269BD08B6}"/>
          </ac:spMkLst>
        </pc:spChg>
      </pc:sldChg>
      <pc:sldChg chg="add del">
        <pc:chgData name="Thomas Willekens" userId="5ce822f8-5a12-412f-b181-1932322b4000" providerId="ADAL" clId="{CED27E7E-8088-4328-81C8-05C3F538BC7A}" dt="2025-10-13T13:38:23.592" v="17046" actId="47"/>
        <pc:sldMkLst>
          <pc:docMk/>
          <pc:sldMk cId="3336318712" sldId="305"/>
        </pc:sldMkLst>
      </pc:sldChg>
      <pc:sldChg chg="modSp add mod">
        <pc:chgData name="Thomas Willekens" userId="5ce822f8-5a12-412f-b181-1932322b4000" providerId="ADAL" clId="{CED27E7E-8088-4328-81C8-05C3F538BC7A}" dt="2025-10-13T14:27:50.515" v="24119" actId="20577"/>
        <pc:sldMkLst>
          <pc:docMk/>
          <pc:sldMk cId="1814121853" sldId="306"/>
        </pc:sldMkLst>
        <pc:spChg chg="mod">
          <ac:chgData name="Thomas Willekens" userId="5ce822f8-5a12-412f-b181-1932322b4000" providerId="ADAL" clId="{CED27E7E-8088-4328-81C8-05C3F538BC7A}" dt="2025-10-13T14:27:50.515" v="24119" actId="20577"/>
          <ac:spMkLst>
            <pc:docMk/>
            <pc:sldMk cId="1814121853" sldId="306"/>
            <ac:spMk id="3" creationId="{71968AA9-0252-30A2-24BC-272A0CB5C838}"/>
          </ac:spMkLst>
        </pc:spChg>
      </pc:sldChg>
      <pc:sldChg chg="modSp add mod modNotesTx">
        <pc:chgData name="Thomas Willekens" userId="5ce822f8-5a12-412f-b181-1932322b4000" providerId="ADAL" clId="{CED27E7E-8088-4328-81C8-05C3F538BC7A}" dt="2025-10-13T14:06:23.587" v="21716" actId="20577"/>
        <pc:sldMkLst>
          <pc:docMk/>
          <pc:sldMk cId="3593966642" sldId="307"/>
        </pc:sldMkLst>
        <pc:spChg chg="mod">
          <ac:chgData name="Thomas Willekens" userId="5ce822f8-5a12-412f-b181-1932322b4000" providerId="ADAL" clId="{CED27E7E-8088-4328-81C8-05C3F538BC7A}" dt="2025-10-13T13:52:31.609" v="20000" actId="1076"/>
          <ac:spMkLst>
            <pc:docMk/>
            <pc:sldMk cId="3593966642" sldId="307"/>
            <ac:spMk id="2" creationId="{FCE980D3-F0EA-02D7-1210-DE218F949479}"/>
          </ac:spMkLst>
        </pc:spChg>
        <pc:spChg chg="mod">
          <ac:chgData name="Thomas Willekens" userId="5ce822f8-5a12-412f-b181-1932322b4000" providerId="ADAL" clId="{CED27E7E-8088-4328-81C8-05C3F538BC7A}" dt="2025-10-13T14:06:23.587" v="21716" actId="20577"/>
          <ac:spMkLst>
            <pc:docMk/>
            <pc:sldMk cId="3593966642" sldId="307"/>
            <ac:spMk id="3" creationId="{328FAA05-E322-A754-7270-35AF9CD5AD1B}"/>
          </ac:spMkLst>
        </pc:spChg>
      </pc:sldChg>
      <pc:sldChg chg="modSp add mod modAnim modNotesTx">
        <pc:chgData name="Thomas Willekens" userId="5ce822f8-5a12-412f-b181-1932322b4000" providerId="ADAL" clId="{CED27E7E-8088-4328-81C8-05C3F538BC7A}" dt="2025-10-13T14:40:34.220" v="25484" actId="20577"/>
        <pc:sldMkLst>
          <pc:docMk/>
          <pc:sldMk cId="216116801" sldId="308"/>
        </pc:sldMkLst>
        <pc:spChg chg="mod">
          <ac:chgData name="Thomas Willekens" userId="5ce822f8-5a12-412f-b181-1932322b4000" providerId="ADAL" clId="{CED27E7E-8088-4328-81C8-05C3F538BC7A}" dt="2025-10-13T14:05:53.034" v="21676" actId="1076"/>
          <ac:spMkLst>
            <pc:docMk/>
            <pc:sldMk cId="216116801" sldId="308"/>
            <ac:spMk id="3" creationId="{22B53FF3-6BDB-0580-2FAB-9FAAADE3A271}"/>
          </ac:spMkLst>
        </pc:spChg>
      </pc:sldChg>
      <pc:sldChg chg="modSp add mod modNotesTx">
        <pc:chgData name="Thomas Willekens" userId="5ce822f8-5a12-412f-b181-1932322b4000" providerId="ADAL" clId="{CED27E7E-8088-4328-81C8-05C3F538BC7A}" dt="2025-10-13T14:15:16.202" v="23162" actId="20577"/>
        <pc:sldMkLst>
          <pc:docMk/>
          <pc:sldMk cId="641550927" sldId="309"/>
        </pc:sldMkLst>
        <pc:spChg chg="mod">
          <ac:chgData name="Thomas Willekens" userId="5ce822f8-5a12-412f-b181-1932322b4000" providerId="ADAL" clId="{CED27E7E-8088-4328-81C8-05C3F538BC7A}" dt="2025-10-13T14:08:50.729" v="22302" actId="20577"/>
          <ac:spMkLst>
            <pc:docMk/>
            <pc:sldMk cId="641550927" sldId="309"/>
            <ac:spMk id="3" creationId="{49CCC5C5-0E80-35AC-EEB0-B1D3E24FF701}"/>
          </ac:spMkLst>
        </pc:spChg>
      </pc:sldChg>
      <pc:sldChg chg="modSp add mod modNotesTx">
        <pc:chgData name="Thomas Willekens" userId="5ce822f8-5a12-412f-b181-1932322b4000" providerId="ADAL" clId="{CED27E7E-8088-4328-81C8-05C3F538BC7A}" dt="2025-10-13T14:28:49.395" v="24121" actId="113"/>
        <pc:sldMkLst>
          <pc:docMk/>
          <pc:sldMk cId="675457065" sldId="310"/>
        </pc:sldMkLst>
        <pc:spChg chg="mod">
          <ac:chgData name="Thomas Willekens" userId="5ce822f8-5a12-412f-b181-1932322b4000" providerId="ADAL" clId="{CED27E7E-8088-4328-81C8-05C3F538BC7A}" dt="2025-10-13T14:28:49.395" v="24121" actId="113"/>
          <ac:spMkLst>
            <pc:docMk/>
            <pc:sldMk cId="675457065" sldId="310"/>
            <ac:spMk id="3" creationId="{03BE6F2F-D090-DF43-2D56-F4B48EFC72D6}"/>
          </ac:spMkLst>
        </pc:spChg>
      </pc:sldChg>
      <pc:sldChg chg="modSp add mod modNotesTx">
        <pc:chgData name="Thomas Willekens" userId="5ce822f8-5a12-412f-b181-1932322b4000" providerId="ADAL" clId="{CED27E7E-8088-4328-81C8-05C3F538BC7A}" dt="2025-10-13T14:40:19.238" v="25482" actId="20577"/>
        <pc:sldMkLst>
          <pc:docMk/>
          <pc:sldMk cId="2541823685" sldId="311"/>
        </pc:sldMkLst>
        <pc:spChg chg="mod">
          <ac:chgData name="Thomas Willekens" userId="5ce822f8-5a12-412f-b181-1932322b4000" providerId="ADAL" clId="{CED27E7E-8088-4328-81C8-05C3F538BC7A}" dt="2025-10-13T14:29:14.337" v="24138" actId="20577"/>
          <ac:spMkLst>
            <pc:docMk/>
            <pc:sldMk cId="2541823685" sldId="311"/>
            <ac:spMk id="2" creationId="{569BC985-300A-6B58-F769-21174EBDB756}"/>
          </ac:spMkLst>
        </pc:spChg>
        <pc:spChg chg="mod">
          <ac:chgData name="Thomas Willekens" userId="5ce822f8-5a12-412f-b181-1932322b4000" providerId="ADAL" clId="{CED27E7E-8088-4328-81C8-05C3F538BC7A}" dt="2025-10-13T14:40:07.555" v="25481" actId="20577"/>
          <ac:spMkLst>
            <pc:docMk/>
            <pc:sldMk cId="2541823685" sldId="311"/>
            <ac:spMk id="3" creationId="{24BC9E55-64F3-ED3E-EDE2-0D56D20B438A}"/>
          </ac:spMkLst>
        </pc:spChg>
      </pc:sldChg>
      <pc:sldChg chg="modSp add mod ord modNotesTx">
        <pc:chgData name="Thomas Willekens" userId="5ce822f8-5a12-412f-b181-1932322b4000" providerId="ADAL" clId="{CED27E7E-8088-4328-81C8-05C3F538BC7A}" dt="2025-10-14T13:26:42.458" v="30421" actId="1076"/>
        <pc:sldMkLst>
          <pc:docMk/>
          <pc:sldMk cId="4229181579" sldId="312"/>
        </pc:sldMkLst>
        <pc:spChg chg="mod">
          <ac:chgData name="Thomas Willekens" userId="5ce822f8-5a12-412f-b181-1932322b4000" providerId="ADAL" clId="{CED27E7E-8088-4328-81C8-05C3F538BC7A}" dt="2025-10-14T13:26:40.376" v="30420" actId="1076"/>
          <ac:spMkLst>
            <pc:docMk/>
            <pc:sldMk cId="4229181579" sldId="312"/>
            <ac:spMk id="2" creationId="{FB292B68-8910-24D7-7A70-E33F01252C36}"/>
          </ac:spMkLst>
        </pc:spChg>
        <pc:spChg chg="mod">
          <ac:chgData name="Thomas Willekens" userId="5ce822f8-5a12-412f-b181-1932322b4000" providerId="ADAL" clId="{CED27E7E-8088-4328-81C8-05C3F538BC7A}" dt="2025-10-14T13:26:42.458" v="30421" actId="1076"/>
          <ac:spMkLst>
            <pc:docMk/>
            <pc:sldMk cId="4229181579" sldId="312"/>
            <ac:spMk id="3" creationId="{CBF4B848-A04B-6EC7-CC9D-0806D63A1864}"/>
          </ac:spMkLst>
        </pc:spChg>
      </pc:sldChg>
      <pc:sldChg chg="modSp add mod ord">
        <pc:chgData name="Thomas Willekens" userId="5ce822f8-5a12-412f-b181-1932322b4000" providerId="ADAL" clId="{CED27E7E-8088-4328-81C8-05C3F538BC7A}" dt="2025-10-15T12:16:44.619" v="36507"/>
        <pc:sldMkLst>
          <pc:docMk/>
          <pc:sldMk cId="1490590904" sldId="313"/>
        </pc:sldMkLst>
        <pc:spChg chg="mod">
          <ac:chgData name="Thomas Willekens" userId="5ce822f8-5a12-412f-b181-1932322b4000" providerId="ADAL" clId="{CED27E7E-8088-4328-81C8-05C3F538BC7A}" dt="2025-10-14T11:22:25.021" v="25536" actId="403"/>
          <ac:spMkLst>
            <pc:docMk/>
            <pc:sldMk cId="1490590904" sldId="313"/>
            <ac:spMk id="3" creationId="{7A1EAF03-A9F4-F17E-7E93-A84536225EA9}"/>
          </ac:spMkLst>
        </pc:spChg>
        <pc:spChg chg="mod">
          <ac:chgData name="Thomas Willekens" userId="5ce822f8-5a12-412f-b181-1932322b4000" providerId="ADAL" clId="{CED27E7E-8088-4328-81C8-05C3F538BC7A}" dt="2025-10-15T12:16:44.619" v="36507"/>
          <ac:spMkLst>
            <pc:docMk/>
            <pc:sldMk cId="1490590904" sldId="313"/>
            <ac:spMk id="5" creationId="{F71261E4-6B3F-3B4C-7308-DE436B527422}"/>
          </ac:spMkLst>
        </pc:spChg>
      </pc:sldChg>
      <pc:sldChg chg="modSp add mod ord">
        <pc:chgData name="Thomas Willekens" userId="5ce822f8-5a12-412f-b181-1932322b4000" providerId="ADAL" clId="{CED27E7E-8088-4328-81C8-05C3F538BC7A}" dt="2025-10-15T12:16:46.347" v="36508"/>
        <pc:sldMkLst>
          <pc:docMk/>
          <pc:sldMk cId="1264403564" sldId="314"/>
        </pc:sldMkLst>
        <pc:spChg chg="mod">
          <ac:chgData name="Thomas Willekens" userId="5ce822f8-5a12-412f-b181-1932322b4000" providerId="ADAL" clId="{CED27E7E-8088-4328-81C8-05C3F538BC7A}" dt="2025-10-14T11:26:15.074" v="25542" actId="108"/>
          <ac:spMkLst>
            <pc:docMk/>
            <pc:sldMk cId="1264403564" sldId="314"/>
            <ac:spMk id="3" creationId="{AC05616A-AEC6-F07E-1421-CE1FC5D4D39F}"/>
          </ac:spMkLst>
        </pc:spChg>
        <pc:spChg chg="mod">
          <ac:chgData name="Thomas Willekens" userId="5ce822f8-5a12-412f-b181-1932322b4000" providerId="ADAL" clId="{CED27E7E-8088-4328-81C8-05C3F538BC7A}" dt="2025-10-15T12:16:46.347" v="36508"/>
          <ac:spMkLst>
            <pc:docMk/>
            <pc:sldMk cId="1264403564" sldId="314"/>
            <ac:spMk id="5" creationId="{5EDEA735-9AD4-EF84-8F78-4E0AA7980BCB}"/>
          </ac:spMkLst>
        </pc:spChg>
      </pc:sldChg>
      <pc:sldChg chg="modSp add mod ord">
        <pc:chgData name="Thomas Willekens" userId="5ce822f8-5a12-412f-b181-1932322b4000" providerId="ADAL" clId="{CED27E7E-8088-4328-81C8-05C3F538BC7A}" dt="2025-10-15T12:16:48.244" v="36509"/>
        <pc:sldMkLst>
          <pc:docMk/>
          <pc:sldMk cId="2805804671" sldId="315"/>
        </pc:sldMkLst>
        <pc:spChg chg="mod">
          <ac:chgData name="Thomas Willekens" userId="5ce822f8-5a12-412f-b181-1932322b4000" providerId="ADAL" clId="{CED27E7E-8088-4328-81C8-05C3F538BC7A}" dt="2025-10-14T11:28:33.211" v="25552" actId="27636"/>
          <ac:spMkLst>
            <pc:docMk/>
            <pc:sldMk cId="2805804671" sldId="315"/>
            <ac:spMk id="3" creationId="{15DD2D9E-6541-7C92-15D2-D15740E6D4BE}"/>
          </ac:spMkLst>
        </pc:spChg>
        <pc:spChg chg="mod">
          <ac:chgData name="Thomas Willekens" userId="5ce822f8-5a12-412f-b181-1932322b4000" providerId="ADAL" clId="{CED27E7E-8088-4328-81C8-05C3F538BC7A}" dt="2025-10-15T12:16:48.244" v="36509"/>
          <ac:spMkLst>
            <pc:docMk/>
            <pc:sldMk cId="2805804671" sldId="315"/>
            <ac:spMk id="5" creationId="{20913151-E9A0-CCBA-26D6-FF8D6652B81E}"/>
          </ac:spMkLst>
        </pc:spChg>
      </pc:sldChg>
      <pc:sldChg chg="add">
        <pc:chgData name="Thomas Willekens" userId="5ce822f8-5a12-412f-b181-1932322b4000" providerId="ADAL" clId="{CED27E7E-8088-4328-81C8-05C3F538BC7A}" dt="2025-10-14T12:05:06.246" v="26182" actId="2890"/>
        <pc:sldMkLst>
          <pc:docMk/>
          <pc:sldMk cId="368682865" sldId="316"/>
        </pc:sldMkLst>
      </pc:sldChg>
      <pc:sldChg chg="modSp add mod">
        <pc:chgData name="Thomas Willekens" userId="5ce822f8-5a12-412f-b181-1932322b4000" providerId="ADAL" clId="{CED27E7E-8088-4328-81C8-05C3F538BC7A}" dt="2025-10-14T13:26:37.172" v="30419" actId="1076"/>
        <pc:sldMkLst>
          <pc:docMk/>
          <pc:sldMk cId="1177339692" sldId="317"/>
        </pc:sldMkLst>
        <pc:spChg chg="mod">
          <ac:chgData name="Thomas Willekens" userId="5ce822f8-5a12-412f-b181-1932322b4000" providerId="ADAL" clId="{CED27E7E-8088-4328-81C8-05C3F538BC7A}" dt="2025-10-14T13:26:34.767" v="30418" actId="1076"/>
          <ac:spMkLst>
            <pc:docMk/>
            <pc:sldMk cId="1177339692" sldId="317"/>
            <ac:spMk id="2" creationId="{5927726E-926C-00C5-2D17-35511DE5531D}"/>
          </ac:spMkLst>
        </pc:spChg>
        <pc:spChg chg="mod">
          <ac:chgData name="Thomas Willekens" userId="5ce822f8-5a12-412f-b181-1932322b4000" providerId="ADAL" clId="{CED27E7E-8088-4328-81C8-05C3F538BC7A}" dt="2025-10-14T13:26:37.172" v="30419" actId="1076"/>
          <ac:spMkLst>
            <pc:docMk/>
            <pc:sldMk cId="1177339692" sldId="317"/>
            <ac:spMk id="3" creationId="{F6F9F3D4-4FA0-74DF-1BBE-6F6698B42942}"/>
          </ac:spMkLst>
        </pc:spChg>
      </pc:sldChg>
      <pc:sldChg chg="modSp add mod modNotesTx">
        <pc:chgData name="Thomas Willekens" userId="5ce822f8-5a12-412f-b181-1932322b4000" providerId="ADAL" clId="{CED27E7E-8088-4328-81C8-05C3F538BC7A}" dt="2025-10-14T13:26:31.905" v="30417" actId="1076"/>
        <pc:sldMkLst>
          <pc:docMk/>
          <pc:sldMk cId="3082400855" sldId="318"/>
        </pc:sldMkLst>
        <pc:spChg chg="mod">
          <ac:chgData name="Thomas Willekens" userId="5ce822f8-5a12-412f-b181-1932322b4000" providerId="ADAL" clId="{CED27E7E-8088-4328-81C8-05C3F538BC7A}" dt="2025-10-14T13:26:29.982" v="30416" actId="1076"/>
          <ac:spMkLst>
            <pc:docMk/>
            <pc:sldMk cId="3082400855" sldId="318"/>
            <ac:spMk id="2" creationId="{542F4801-A398-1ADA-0327-B7F5745AFEC8}"/>
          </ac:spMkLst>
        </pc:spChg>
        <pc:spChg chg="mod">
          <ac:chgData name="Thomas Willekens" userId="5ce822f8-5a12-412f-b181-1932322b4000" providerId="ADAL" clId="{CED27E7E-8088-4328-81C8-05C3F538BC7A}" dt="2025-10-14T13:26:31.905" v="30417" actId="1076"/>
          <ac:spMkLst>
            <pc:docMk/>
            <pc:sldMk cId="3082400855" sldId="318"/>
            <ac:spMk id="3" creationId="{849329F4-1FD9-5B36-84A0-632907324FB5}"/>
          </ac:spMkLst>
        </pc:spChg>
      </pc:sldChg>
      <pc:sldChg chg="modSp add mod modNotesTx">
        <pc:chgData name="Thomas Willekens" userId="5ce822f8-5a12-412f-b181-1932322b4000" providerId="ADAL" clId="{CED27E7E-8088-4328-81C8-05C3F538BC7A}" dt="2025-10-14T13:26:27.023" v="30415" actId="1076"/>
        <pc:sldMkLst>
          <pc:docMk/>
          <pc:sldMk cId="42725982" sldId="319"/>
        </pc:sldMkLst>
        <pc:spChg chg="mod">
          <ac:chgData name="Thomas Willekens" userId="5ce822f8-5a12-412f-b181-1932322b4000" providerId="ADAL" clId="{CED27E7E-8088-4328-81C8-05C3F538BC7A}" dt="2025-10-14T13:26:24.672" v="30414" actId="1076"/>
          <ac:spMkLst>
            <pc:docMk/>
            <pc:sldMk cId="42725982" sldId="319"/>
            <ac:spMk id="2" creationId="{284B125C-4908-9D0A-7109-EB6FE23A2A50}"/>
          </ac:spMkLst>
        </pc:spChg>
        <pc:spChg chg="mod ord">
          <ac:chgData name="Thomas Willekens" userId="5ce822f8-5a12-412f-b181-1932322b4000" providerId="ADAL" clId="{CED27E7E-8088-4328-81C8-05C3F538BC7A}" dt="2025-10-14T13:26:27.023" v="30415" actId="1076"/>
          <ac:spMkLst>
            <pc:docMk/>
            <pc:sldMk cId="42725982" sldId="319"/>
            <ac:spMk id="3" creationId="{8340DE84-F8E9-06B3-22E6-3D80C4116420}"/>
          </ac:spMkLst>
        </pc:spChg>
      </pc:sldChg>
      <pc:sldChg chg="modSp add mod">
        <pc:chgData name="Thomas Willekens" userId="5ce822f8-5a12-412f-b181-1932322b4000" providerId="ADAL" clId="{CED27E7E-8088-4328-81C8-05C3F538BC7A}" dt="2025-10-14T13:26:21.084" v="30413" actId="1076"/>
        <pc:sldMkLst>
          <pc:docMk/>
          <pc:sldMk cId="3862733739" sldId="320"/>
        </pc:sldMkLst>
        <pc:spChg chg="mod">
          <ac:chgData name="Thomas Willekens" userId="5ce822f8-5a12-412f-b181-1932322b4000" providerId="ADAL" clId="{CED27E7E-8088-4328-81C8-05C3F538BC7A}" dt="2025-10-14T13:26:17.757" v="30412" actId="1076"/>
          <ac:spMkLst>
            <pc:docMk/>
            <pc:sldMk cId="3862733739" sldId="320"/>
            <ac:spMk id="2" creationId="{86F85BD7-1728-C436-4CDE-97CCED0B0DBF}"/>
          </ac:spMkLst>
        </pc:spChg>
        <pc:spChg chg="mod">
          <ac:chgData name="Thomas Willekens" userId="5ce822f8-5a12-412f-b181-1932322b4000" providerId="ADAL" clId="{CED27E7E-8088-4328-81C8-05C3F538BC7A}" dt="2025-10-14T13:26:21.084" v="30413" actId="1076"/>
          <ac:spMkLst>
            <pc:docMk/>
            <pc:sldMk cId="3862733739" sldId="320"/>
            <ac:spMk id="3" creationId="{92A10D7B-BE4E-9372-3192-CD85C38E432B}"/>
          </ac:spMkLst>
        </pc:spChg>
      </pc:sldChg>
      <pc:sldChg chg="modSp add del mod modNotesTx">
        <pc:chgData name="Thomas Willekens" userId="5ce822f8-5a12-412f-b181-1932322b4000" providerId="ADAL" clId="{CED27E7E-8088-4328-81C8-05C3F538BC7A}" dt="2025-10-15T12:16:21.354" v="36505" actId="47"/>
        <pc:sldMkLst>
          <pc:docMk/>
          <pc:sldMk cId="3904784239" sldId="321"/>
        </pc:sldMkLst>
        <pc:spChg chg="mod">
          <ac:chgData name="Thomas Willekens" userId="5ce822f8-5a12-412f-b181-1932322b4000" providerId="ADAL" clId="{CED27E7E-8088-4328-81C8-05C3F538BC7A}" dt="2025-10-14T13:26:03.176" v="30409" actId="1076"/>
          <ac:spMkLst>
            <pc:docMk/>
            <pc:sldMk cId="3904784239" sldId="321"/>
            <ac:spMk id="2" creationId="{B4A78B07-5644-8F16-75EF-9F92AC7E71D5}"/>
          </ac:spMkLst>
        </pc:spChg>
        <pc:spChg chg="mod">
          <ac:chgData name="Thomas Willekens" userId="5ce822f8-5a12-412f-b181-1932322b4000" providerId="ADAL" clId="{CED27E7E-8088-4328-81C8-05C3F538BC7A}" dt="2025-10-14T13:26:07.523" v="30411" actId="14100"/>
          <ac:spMkLst>
            <pc:docMk/>
            <pc:sldMk cId="3904784239" sldId="321"/>
            <ac:spMk id="3" creationId="{0754FCAE-D9E9-0DAF-B966-E9C3B402E851}"/>
          </ac:spMkLst>
        </pc:spChg>
      </pc:sldChg>
      <pc:sldChg chg="modSp add mod">
        <pc:chgData name="Thomas Willekens" userId="5ce822f8-5a12-412f-b181-1932322b4000" providerId="ADAL" clId="{CED27E7E-8088-4328-81C8-05C3F538BC7A}" dt="2025-10-15T12:16:11.338" v="36504" actId="113"/>
        <pc:sldMkLst>
          <pc:docMk/>
          <pc:sldMk cId="3669744385" sldId="322"/>
        </pc:sldMkLst>
        <pc:spChg chg="mod">
          <ac:chgData name="Thomas Willekens" userId="5ce822f8-5a12-412f-b181-1932322b4000" providerId="ADAL" clId="{CED27E7E-8088-4328-81C8-05C3F538BC7A}" dt="2025-10-15T12:16:11.338" v="36504" actId="113"/>
          <ac:spMkLst>
            <pc:docMk/>
            <pc:sldMk cId="3669744385" sldId="322"/>
            <ac:spMk id="3" creationId="{D4397229-AB7B-3956-77C2-253DD0E6E1DC}"/>
          </ac:spMkLst>
        </pc:spChg>
      </pc:sldChg>
      <pc:sldChg chg="modSp add mod">
        <pc:chgData name="Thomas Willekens" userId="5ce822f8-5a12-412f-b181-1932322b4000" providerId="ADAL" clId="{CED27E7E-8088-4328-81C8-05C3F538BC7A}" dt="2025-10-14T13:34:23.812" v="31436" actId="113"/>
        <pc:sldMkLst>
          <pc:docMk/>
          <pc:sldMk cId="1919662918" sldId="323"/>
        </pc:sldMkLst>
        <pc:spChg chg="mod">
          <ac:chgData name="Thomas Willekens" userId="5ce822f8-5a12-412f-b181-1932322b4000" providerId="ADAL" clId="{CED27E7E-8088-4328-81C8-05C3F538BC7A}" dt="2025-10-14T13:29:10.473" v="30450" actId="20577"/>
          <ac:spMkLst>
            <pc:docMk/>
            <pc:sldMk cId="1919662918" sldId="323"/>
            <ac:spMk id="2" creationId="{70775D6F-CDC9-7D0E-3D12-F54F75EA462B}"/>
          </ac:spMkLst>
        </pc:spChg>
        <pc:spChg chg="mod">
          <ac:chgData name="Thomas Willekens" userId="5ce822f8-5a12-412f-b181-1932322b4000" providerId="ADAL" clId="{CED27E7E-8088-4328-81C8-05C3F538BC7A}" dt="2025-10-14T13:34:23.812" v="31436" actId="113"/>
          <ac:spMkLst>
            <pc:docMk/>
            <pc:sldMk cId="1919662918" sldId="323"/>
            <ac:spMk id="3" creationId="{69DB9A03-F33F-594C-85D3-59F2CAC1184B}"/>
          </ac:spMkLst>
        </pc:spChg>
      </pc:sldChg>
      <pc:sldChg chg="modSp add mod modNotesTx">
        <pc:chgData name="Thomas Willekens" userId="5ce822f8-5a12-412f-b181-1932322b4000" providerId="ADAL" clId="{CED27E7E-8088-4328-81C8-05C3F538BC7A}" dt="2025-10-15T12:03:19.234" v="34983" actId="5793"/>
        <pc:sldMkLst>
          <pc:docMk/>
          <pc:sldMk cId="3858657066" sldId="324"/>
        </pc:sldMkLst>
        <pc:spChg chg="mod">
          <ac:chgData name="Thomas Willekens" userId="5ce822f8-5a12-412f-b181-1932322b4000" providerId="ADAL" clId="{CED27E7E-8088-4328-81C8-05C3F538BC7A}" dt="2025-10-14T13:34:41.153" v="31459" actId="20577"/>
          <ac:spMkLst>
            <pc:docMk/>
            <pc:sldMk cId="3858657066" sldId="324"/>
            <ac:spMk id="2" creationId="{14E9BF28-7A51-2DCA-7D82-FA248196FF4D}"/>
          </ac:spMkLst>
        </pc:spChg>
        <pc:spChg chg="mod">
          <ac:chgData name="Thomas Willekens" userId="5ce822f8-5a12-412f-b181-1932322b4000" providerId="ADAL" clId="{CED27E7E-8088-4328-81C8-05C3F538BC7A}" dt="2025-10-15T12:03:04.180" v="34979" actId="20577"/>
          <ac:spMkLst>
            <pc:docMk/>
            <pc:sldMk cId="3858657066" sldId="324"/>
            <ac:spMk id="3" creationId="{A43CA3BB-B732-06BC-0644-407ADF1427CF}"/>
          </ac:spMkLst>
        </pc:spChg>
      </pc:sldChg>
      <pc:sldChg chg="modSp add mod modNotesTx">
        <pc:chgData name="Thomas Willekens" userId="5ce822f8-5a12-412f-b181-1932322b4000" providerId="ADAL" clId="{CED27E7E-8088-4328-81C8-05C3F538BC7A}" dt="2025-10-15T12:16:29.614" v="36506" actId="113"/>
        <pc:sldMkLst>
          <pc:docMk/>
          <pc:sldMk cId="192617636" sldId="325"/>
        </pc:sldMkLst>
        <pc:spChg chg="mod">
          <ac:chgData name="Thomas Willekens" userId="5ce822f8-5a12-412f-b181-1932322b4000" providerId="ADAL" clId="{CED27E7E-8088-4328-81C8-05C3F538BC7A}" dt="2025-10-14T13:47:46.227" v="32616" actId="20577"/>
          <ac:spMkLst>
            <pc:docMk/>
            <pc:sldMk cId="192617636" sldId="325"/>
            <ac:spMk id="2" creationId="{EC1F1B28-21F7-6C8E-5527-94AACA28DE90}"/>
          </ac:spMkLst>
        </pc:spChg>
        <pc:spChg chg="mod">
          <ac:chgData name="Thomas Willekens" userId="5ce822f8-5a12-412f-b181-1932322b4000" providerId="ADAL" clId="{CED27E7E-8088-4328-81C8-05C3F538BC7A}" dt="2025-10-15T12:16:29.614" v="36506" actId="113"/>
          <ac:spMkLst>
            <pc:docMk/>
            <pc:sldMk cId="192617636" sldId="325"/>
            <ac:spMk id="3" creationId="{EB0165C0-6ECC-8B43-41AE-3699DA3C22D7}"/>
          </ac:spMkLst>
        </pc:spChg>
      </pc:sldChg>
      <pc:sldChg chg="modSp add mod">
        <pc:chgData name="Thomas Willekens" userId="5ce822f8-5a12-412f-b181-1932322b4000" providerId="ADAL" clId="{CED27E7E-8088-4328-81C8-05C3F538BC7A}" dt="2025-10-14T14:04:55.247" v="33952" actId="20577"/>
        <pc:sldMkLst>
          <pc:docMk/>
          <pc:sldMk cId="2535657225" sldId="326"/>
        </pc:sldMkLst>
        <pc:spChg chg="mod">
          <ac:chgData name="Thomas Willekens" userId="5ce822f8-5a12-412f-b181-1932322b4000" providerId="ADAL" clId="{CED27E7E-8088-4328-81C8-05C3F538BC7A}" dt="2025-10-14T14:04:06.734" v="33872" actId="20577"/>
          <ac:spMkLst>
            <pc:docMk/>
            <pc:sldMk cId="2535657225" sldId="326"/>
            <ac:spMk id="2" creationId="{BEFF7BFD-61EE-A5E5-BE9A-AA26780BF8A9}"/>
          </ac:spMkLst>
        </pc:spChg>
        <pc:spChg chg="mod">
          <ac:chgData name="Thomas Willekens" userId="5ce822f8-5a12-412f-b181-1932322b4000" providerId="ADAL" clId="{CED27E7E-8088-4328-81C8-05C3F538BC7A}" dt="2025-10-14T14:04:55.247" v="33952" actId="20577"/>
          <ac:spMkLst>
            <pc:docMk/>
            <pc:sldMk cId="2535657225" sldId="326"/>
            <ac:spMk id="3" creationId="{5757E711-8F1B-C1B7-88E1-865F8F363613}"/>
          </ac:spMkLst>
        </pc:spChg>
      </pc:sldChg>
      <pc:sldChg chg="addSp delSp modSp add del mod modNotesTx">
        <pc:chgData name="Thomas Willekens" userId="5ce822f8-5a12-412f-b181-1932322b4000" providerId="ADAL" clId="{CED27E7E-8088-4328-81C8-05C3F538BC7A}" dt="2025-10-14T14:03:26.266" v="33863" actId="47"/>
        <pc:sldMkLst>
          <pc:docMk/>
          <pc:sldMk cId="3793499937" sldId="326"/>
        </pc:sldMkLst>
        <pc:spChg chg="del mod">
          <ac:chgData name="Thomas Willekens" userId="5ce822f8-5a12-412f-b181-1932322b4000" providerId="ADAL" clId="{CED27E7E-8088-4328-81C8-05C3F538BC7A}" dt="2025-10-14T14:03:23.102" v="33862" actId="478"/>
          <ac:spMkLst>
            <pc:docMk/>
            <pc:sldMk cId="3793499937" sldId="326"/>
            <ac:spMk id="2" creationId="{D537E84F-7D68-56DD-1BFA-E66103E210C1}"/>
          </ac:spMkLst>
        </pc:spChg>
        <pc:spChg chg="del mod">
          <ac:chgData name="Thomas Willekens" userId="5ce822f8-5a12-412f-b181-1932322b4000" providerId="ADAL" clId="{CED27E7E-8088-4328-81C8-05C3F538BC7A}" dt="2025-10-14T14:03:21.614" v="33861" actId="478"/>
          <ac:spMkLst>
            <pc:docMk/>
            <pc:sldMk cId="3793499937" sldId="326"/>
            <ac:spMk id="3" creationId="{425FA00E-2F76-1DD3-E09D-6E6A514E0FD5}"/>
          </ac:spMkLst>
        </pc:spChg>
        <pc:spChg chg="add mod">
          <ac:chgData name="Thomas Willekens" userId="5ce822f8-5a12-412f-b181-1932322b4000" providerId="ADAL" clId="{CED27E7E-8088-4328-81C8-05C3F538BC7A}" dt="2025-10-14T14:03:23.102" v="33862" actId="478"/>
          <ac:spMkLst>
            <pc:docMk/>
            <pc:sldMk cId="3793499937" sldId="326"/>
            <ac:spMk id="5" creationId="{2CBC081D-725F-8577-FBCB-0F183EECDE47}"/>
          </ac:spMkLst>
        </pc:spChg>
      </pc:sldChg>
      <pc:sldChg chg="modSp add mod">
        <pc:chgData name="Thomas Willekens" userId="5ce822f8-5a12-412f-b181-1932322b4000" providerId="ADAL" clId="{CED27E7E-8088-4328-81C8-05C3F538BC7A}" dt="2025-10-15T11:48:21.549" v="34943" actId="20577"/>
        <pc:sldMkLst>
          <pc:docMk/>
          <pc:sldMk cId="2549549146" sldId="327"/>
        </pc:sldMkLst>
        <pc:spChg chg="mod">
          <ac:chgData name="Thomas Willekens" userId="5ce822f8-5a12-412f-b181-1932322b4000" providerId="ADAL" clId="{CED27E7E-8088-4328-81C8-05C3F538BC7A}" dt="2025-10-15T11:43:53.971" v="34221" actId="20577"/>
          <ac:spMkLst>
            <pc:docMk/>
            <pc:sldMk cId="2549549146" sldId="327"/>
            <ac:spMk id="2" creationId="{88FF067F-C013-B0B3-F179-2FFE2BD80198}"/>
          </ac:spMkLst>
        </pc:spChg>
        <pc:spChg chg="mod">
          <ac:chgData name="Thomas Willekens" userId="5ce822f8-5a12-412f-b181-1932322b4000" providerId="ADAL" clId="{CED27E7E-8088-4328-81C8-05C3F538BC7A}" dt="2025-10-15T11:48:21.549" v="34943" actId="20577"/>
          <ac:spMkLst>
            <pc:docMk/>
            <pc:sldMk cId="2549549146" sldId="327"/>
            <ac:spMk id="3" creationId="{D2E683D7-0823-8072-32DD-58BEC736831A}"/>
          </ac:spMkLst>
        </pc:spChg>
      </pc:sldChg>
      <pc:sldChg chg="addSp delSp modSp add del mod">
        <pc:chgData name="Thomas Willekens" userId="5ce822f8-5a12-412f-b181-1932322b4000" providerId="ADAL" clId="{CED27E7E-8088-4328-81C8-05C3F538BC7A}" dt="2025-10-15T11:40:39.436" v="33971" actId="2696"/>
        <pc:sldMkLst>
          <pc:docMk/>
          <pc:sldMk cId="3645200097" sldId="327"/>
        </pc:sldMkLst>
        <pc:spChg chg="del mod">
          <ac:chgData name="Thomas Willekens" userId="5ce822f8-5a12-412f-b181-1932322b4000" providerId="ADAL" clId="{CED27E7E-8088-4328-81C8-05C3F538BC7A}" dt="2025-10-15T11:40:36.868" v="33970" actId="478"/>
          <ac:spMkLst>
            <pc:docMk/>
            <pc:sldMk cId="3645200097" sldId="327"/>
            <ac:spMk id="2" creationId="{9165F163-86B4-BF2C-D697-14C1192B6384}"/>
          </ac:spMkLst>
        </pc:spChg>
        <pc:spChg chg="del mod">
          <ac:chgData name="Thomas Willekens" userId="5ce822f8-5a12-412f-b181-1932322b4000" providerId="ADAL" clId="{CED27E7E-8088-4328-81C8-05C3F538BC7A}" dt="2025-10-15T11:40:35.505" v="33969" actId="478"/>
          <ac:spMkLst>
            <pc:docMk/>
            <pc:sldMk cId="3645200097" sldId="327"/>
            <ac:spMk id="3" creationId="{D7A3A786-D1C5-F95F-22D3-822C6D236154}"/>
          </ac:spMkLst>
        </pc:spChg>
        <pc:spChg chg="add mod">
          <ac:chgData name="Thomas Willekens" userId="5ce822f8-5a12-412f-b181-1932322b4000" providerId="ADAL" clId="{CED27E7E-8088-4328-81C8-05C3F538BC7A}" dt="2025-10-15T11:40:35.505" v="33969" actId="478"/>
          <ac:spMkLst>
            <pc:docMk/>
            <pc:sldMk cId="3645200097" sldId="327"/>
            <ac:spMk id="5" creationId="{E4A4C041-65C2-21D8-FDF3-7D65D5185F32}"/>
          </ac:spMkLst>
        </pc:spChg>
        <pc:spChg chg="add mod">
          <ac:chgData name="Thomas Willekens" userId="5ce822f8-5a12-412f-b181-1932322b4000" providerId="ADAL" clId="{CED27E7E-8088-4328-81C8-05C3F538BC7A}" dt="2025-10-15T11:40:36.868" v="33970" actId="478"/>
          <ac:spMkLst>
            <pc:docMk/>
            <pc:sldMk cId="3645200097" sldId="327"/>
            <ac:spMk id="7" creationId="{3A4F09F6-8985-AABE-5B80-DBE2BD24DF48}"/>
          </ac:spMkLst>
        </pc:spChg>
      </pc:sldChg>
      <pc:sldChg chg="modSp add mod">
        <pc:chgData name="Thomas Willekens" userId="5ce822f8-5a12-412f-b181-1932322b4000" providerId="ADAL" clId="{CED27E7E-8088-4328-81C8-05C3F538BC7A}" dt="2025-10-15T12:16:03.503" v="36501" actId="113"/>
        <pc:sldMkLst>
          <pc:docMk/>
          <pc:sldMk cId="3896640255" sldId="328"/>
        </pc:sldMkLst>
        <pc:spChg chg="mod">
          <ac:chgData name="Thomas Willekens" userId="5ce822f8-5a12-412f-b181-1932322b4000" providerId="ADAL" clId="{CED27E7E-8088-4328-81C8-05C3F538BC7A}" dt="2025-10-15T12:09:01.300" v="35053" actId="20577"/>
          <ac:spMkLst>
            <pc:docMk/>
            <pc:sldMk cId="3896640255" sldId="328"/>
            <ac:spMk id="2" creationId="{520AF75B-7F15-CA93-F588-CCDF58AC6552}"/>
          </ac:spMkLst>
        </pc:spChg>
        <pc:spChg chg="mod">
          <ac:chgData name="Thomas Willekens" userId="5ce822f8-5a12-412f-b181-1932322b4000" providerId="ADAL" clId="{CED27E7E-8088-4328-81C8-05C3F538BC7A}" dt="2025-10-15T12:16:03.503" v="36501" actId="113"/>
          <ac:spMkLst>
            <pc:docMk/>
            <pc:sldMk cId="3896640255" sldId="328"/>
            <ac:spMk id="3" creationId="{0FA1557A-098E-6AB0-4E9E-D389BF5DFA62}"/>
          </ac:spMkLst>
        </pc:spChg>
      </pc:sldChg>
      <pc:sldChg chg="modSp add mod ord">
        <pc:chgData name="Thomas Willekens" userId="5ce822f8-5a12-412f-b181-1932322b4000" providerId="ADAL" clId="{CED27E7E-8088-4328-81C8-05C3F538BC7A}" dt="2025-10-15T12:17:11.836" v="36515" actId="27636"/>
        <pc:sldMkLst>
          <pc:docMk/>
          <pc:sldMk cId="2718622814" sldId="329"/>
        </pc:sldMkLst>
        <pc:spChg chg="mod">
          <ac:chgData name="Thomas Willekens" userId="5ce822f8-5a12-412f-b181-1932322b4000" providerId="ADAL" clId="{CED27E7E-8088-4328-81C8-05C3F538BC7A}" dt="2025-10-15T12:17:11.836" v="36515" actId="27636"/>
          <ac:spMkLst>
            <pc:docMk/>
            <pc:sldMk cId="2718622814" sldId="329"/>
            <ac:spMk id="3" creationId="{BF54F9A5-295C-6132-5CFE-F2DC6AD9C8F6}"/>
          </ac:spMkLst>
        </pc:spChg>
      </pc:sldChg>
      <pc:sldChg chg="modSp add mod ord">
        <pc:chgData name="Thomas Willekens" userId="5ce822f8-5a12-412f-b181-1932322b4000" providerId="ADAL" clId="{CED27E7E-8088-4328-81C8-05C3F538BC7A}" dt="2025-10-15T12:17:37.489" v="36523" actId="27636"/>
        <pc:sldMkLst>
          <pc:docMk/>
          <pc:sldMk cId="4222696584" sldId="330"/>
        </pc:sldMkLst>
        <pc:spChg chg="mod">
          <ac:chgData name="Thomas Willekens" userId="5ce822f8-5a12-412f-b181-1932322b4000" providerId="ADAL" clId="{CED27E7E-8088-4328-81C8-05C3F538BC7A}" dt="2025-10-15T12:17:33.228" v="36519" actId="108"/>
          <ac:spMkLst>
            <pc:docMk/>
            <pc:sldMk cId="4222696584" sldId="330"/>
            <ac:spMk id="3" creationId="{000DFBAD-DF15-F9E7-907A-2C7512073F59}"/>
          </ac:spMkLst>
        </pc:spChg>
        <pc:spChg chg="mod">
          <ac:chgData name="Thomas Willekens" userId="5ce822f8-5a12-412f-b181-1932322b4000" providerId="ADAL" clId="{CED27E7E-8088-4328-81C8-05C3F538BC7A}" dt="2025-10-15T12:17:37.489" v="36523" actId="27636"/>
          <ac:spMkLst>
            <pc:docMk/>
            <pc:sldMk cId="4222696584" sldId="330"/>
            <ac:spMk id="5" creationId="{42EC8F47-285E-2794-7C07-B933C47FAEB6}"/>
          </ac:spMkLst>
        </pc:spChg>
      </pc:sldChg>
      <pc:sldChg chg="modSp add mod ord">
        <pc:chgData name="Thomas Willekens" userId="5ce822f8-5a12-412f-b181-1932322b4000" providerId="ADAL" clId="{CED27E7E-8088-4328-81C8-05C3F538BC7A}" dt="2025-10-15T12:17:54.786" v="36530" actId="27636"/>
        <pc:sldMkLst>
          <pc:docMk/>
          <pc:sldMk cId="1491438109" sldId="331"/>
        </pc:sldMkLst>
        <pc:spChg chg="mod">
          <ac:chgData name="Thomas Willekens" userId="5ce822f8-5a12-412f-b181-1932322b4000" providerId="ADAL" clId="{CED27E7E-8088-4328-81C8-05C3F538BC7A}" dt="2025-10-15T12:17:54.786" v="36530" actId="27636"/>
          <ac:spMkLst>
            <pc:docMk/>
            <pc:sldMk cId="1491438109" sldId="331"/>
            <ac:spMk id="5" creationId="{DD76924D-8CB5-A580-335C-47FFB338A2C2}"/>
          </ac:spMkLst>
        </pc:spChg>
      </pc:sldChg>
      <pc:sldChg chg="modSp add mod ord">
        <pc:chgData name="Thomas Willekens" userId="5ce822f8-5a12-412f-b181-1932322b4000" providerId="ADAL" clId="{CED27E7E-8088-4328-81C8-05C3F538BC7A}" dt="2025-10-15T12:18:13.530" v="36540" actId="403"/>
        <pc:sldMkLst>
          <pc:docMk/>
          <pc:sldMk cId="2895894244" sldId="332"/>
        </pc:sldMkLst>
        <pc:spChg chg="mod">
          <ac:chgData name="Thomas Willekens" userId="5ce822f8-5a12-412f-b181-1932322b4000" providerId="ADAL" clId="{CED27E7E-8088-4328-81C8-05C3F538BC7A}" dt="2025-10-15T12:18:13.530" v="36540" actId="403"/>
          <ac:spMkLst>
            <pc:docMk/>
            <pc:sldMk cId="2895894244" sldId="332"/>
            <ac:spMk id="5" creationId="{BADF5529-7302-EC51-E861-B4ECC56296DD}"/>
          </ac:spMkLst>
        </pc:spChg>
      </pc:sldChg>
      <pc:sldChg chg="modSp add mod ord">
        <pc:chgData name="Thomas Willekens" userId="5ce822f8-5a12-412f-b181-1932322b4000" providerId="ADAL" clId="{CED27E7E-8088-4328-81C8-05C3F538BC7A}" dt="2025-10-15T12:18:30.469" v="36551" actId="403"/>
        <pc:sldMkLst>
          <pc:docMk/>
          <pc:sldMk cId="2832023635" sldId="333"/>
        </pc:sldMkLst>
        <pc:spChg chg="mod">
          <ac:chgData name="Thomas Willekens" userId="5ce822f8-5a12-412f-b181-1932322b4000" providerId="ADAL" clId="{CED27E7E-8088-4328-81C8-05C3F538BC7A}" dt="2025-10-15T12:18:30.469" v="36551" actId="403"/>
          <ac:spMkLst>
            <pc:docMk/>
            <pc:sldMk cId="2832023635" sldId="333"/>
            <ac:spMk id="5" creationId="{51FE04FD-A8FE-1C10-6E14-F7E0FFE2C2C1}"/>
          </ac:spMkLst>
        </pc:spChg>
      </pc:sldChg>
      <pc:sldChg chg="modSp add mod ord">
        <pc:chgData name="Thomas Willekens" userId="5ce822f8-5a12-412f-b181-1932322b4000" providerId="ADAL" clId="{CED27E7E-8088-4328-81C8-05C3F538BC7A}" dt="2025-10-15T12:18:42.971" v="36564" actId="27636"/>
        <pc:sldMkLst>
          <pc:docMk/>
          <pc:sldMk cId="1337469000" sldId="334"/>
        </pc:sldMkLst>
        <pc:spChg chg="mod">
          <ac:chgData name="Thomas Willekens" userId="5ce822f8-5a12-412f-b181-1932322b4000" providerId="ADAL" clId="{CED27E7E-8088-4328-81C8-05C3F538BC7A}" dt="2025-10-15T12:18:42.971" v="36564" actId="27636"/>
          <ac:spMkLst>
            <pc:docMk/>
            <pc:sldMk cId="1337469000" sldId="334"/>
            <ac:spMk id="5" creationId="{01E8D80A-D94B-7193-E7B6-794E99B35181}"/>
          </ac:spMkLst>
        </pc:spChg>
      </pc:sldChg>
      <pc:sldChg chg="modSp add mod ord">
        <pc:chgData name="Thomas Willekens" userId="5ce822f8-5a12-412f-b181-1932322b4000" providerId="ADAL" clId="{CED27E7E-8088-4328-81C8-05C3F538BC7A}" dt="2025-10-15T12:18:54.886" v="36576" actId="403"/>
        <pc:sldMkLst>
          <pc:docMk/>
          <pc:sldMk cId="3674855033" sldId="335"/>
        </pc:sldMkLst>
        <pc:spChg chg="mod">
          <ac:chgData name="Thomas Willekens" userId="5ce822f8-5a12-412f-b181-1932322b4000" providerId="ADAL" clId="{CED27E7E-8088-4328-81C8-05C3F538BC7A}" dt="2025-10-15T12:18:54.886" v="36576" actId="403"/>
          <ac:spMkLst>
            <pc:docMk/>
            <pc:sldMk cId="3674855033" sldId="335"/>
            <ac:spMk id="5" creationId="{F9DFA818-6BF2-4A41-C5DF-4934A5EE753F}"/>
          </ac:spMkLst>
        </pc:spChg>
      </pc:sldChg>
      <pc:sldChg chg="modSp add mod ord">
        <pc:chgData name="Thomas Willekens" userId="5ce822f8-5a12-412f-b181-1932322b4000" providerId="ADAL" clId="{CED27E7E-8088-4328-81C8-05C3F538BC7A}" dt="2025-10-15T12:19:07.922" v="36586" actId="403"/>
        <pc:sldMkLst>
          <pc:docMk/>
          <pc:sldMk cId="1716000943" sldId="336"/>
        </pc:sldMkLst>
        <pc:spChg chg="mod">
          <ac:chgData name="Thomas Willekens" userId="5ce822f8-5a12-412f-b181-1932322b4000" providerId="ADAL" clId="{CED27E7E-8088-4328-81C8-05C3F538BC7A}" dt="2025-10-15T12:19:07.922" v="36586" actId="403"/>
          <ac:spMkLst>
            <pc:docMk/>
            <pc:sldMk cId="1716000943" sldId="336"/>
            <ac:spMk id="5" creationId="{B005CDB9-B03D-6EF6-0C36-6AF8F01C442E}"/>
          </ac:spMkLst>
        </pc:spChg>
      </pc:sldChg>
      <pc:sldChg chg="add">
        <pc:chgData name="Thomas Willekens" userId="5ce822f8-5a12-412f-b181-1932322b4000" providerId="ADAL" clId="{CED27E7E-8088-4328-81C8-05C3F538BC7A}" dt="2025-10-15T12:19:24.945" v="36591" actId="2890"/>
        <pc:sldMkLst>
          <pc:docMk/>
          <pc:sldMk cId="858398843" sldId="337"/>
        </pc:sldMkLst>
      </pc:sldChg>
      <pc:sldChg chg="add del">
        <pc:chgData name="Thomas Willekens" userId="5ce822f8-5a12-412f-b181-1932322b4000" providerId="ADAL" clId="{CED27E7E-8088-4328-81C8-05C3F538BC7A}" dt="2025-10-15T12:19:18.019" v="36590" actId="47"/>
        <pc:sldMkLst>
          <pc:docMk/>
          <pc:sldMk cId="2965558382" sldId="337"/>
        </pc:sldMkLst>
      </pc:sldChg>
      <pc:sldChg chg="add del">
        <pc:chgData name="Thomas Willekens" userId="5ce822f8-5a12-412f-b181-1932322b4000" providerId="ADAL" clId="{CED27E7E-8088-4328-81C8-05C3F538BC7A}" dt="2025-10-15T12:19:17.069" v="36589" actId="47"/>
        <pc:sldMkLst>
          <pc:docMk/>
          <pc:sldMk cId="941337693"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BD414-2C9F-4506-9996-CB2A228E8D21}" type="datetimeFigureOut">
              <a:rPr lang="nl-BE" smtClean="0"/>
              <a:t>15/10/2025</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D34B-FDB5-4F2D-8FE6-FBA236548F14}" type="slidenum">
              <a:rPr lang="nl-BE" smtClean="0"/>
              <a:t>‹#›</a:t>
            </a:fld>
            <a:endParaRPr lang="nl-BE"/>
          </a:p>
        </p:txBody>
      </p:sp>
    </p:spTree>
    <p:extLst>
      <p:ext uri="{BB962C8B-B14F-4D97-AF65-F5344CB8AC3E}">
        <p14:creationId xmlns:p14="http://schemas.microsoft.com/office/powerpoint/2010/main" val="138930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Het recht op informatie bepaalt duidelijker dat de bevoegde autoriteiten info moeten meedelen in een taal die de derdelander ‘geacht wordt te begrijpen’. Deze info moet zo ‘spoedig mogelijk’ worden verstrekt, en ten laatste op het moment van registratie. Dit gebeurt materieel of elektronisch in de vorm van een brochure, die wordt opgesteld door de EUAA.</a:t>
            </a:r>
          </a:p>
          <a:p>
            <a:endParaRPr lang="nl-BE" dirty="0"/>
          </a:p>
          <a:p>
            <a:r>
              <a:rPr lang="nl-BE" dirty="0"/>
              <a:t>De verplichtingen leggen onder meer het volgende op:</a:t>
            </a:r>
          </a:p>
          <a:p>
            <a:pPr marL="171450" indent="-171450">
              <a:buFont typeface="Arial" panose="020B0604020202020204" pitchFamily="34" charset="0"/>
              <a:buChar char="•"/>
            </a:pPr>
            <a:r>
              <a:rPr lang="nl-BE" dirty="0"/>
              <a:t>Betrokkene moet een verzoek doen in de verantwoordelijke lidstaat volgens AMMR</a:t>
            </a:r>
          </a:p>
          <a:p>
            <a:pPr marL="171450" indent="-171450">
              <a:buFont typeface="Arial" panose="020B0604020202020204" pitchFamily="34" charset="0"/>
              <a:buChar char="•"/>
            </a:pPr>
            <a:r>
              <a:rPr lang="nl-BE" dirty="0"/>
              <a:t>Brede medewerkingsplicht </a:t>
            </a:r>
          </a:p>
          <a:p>
            <a:pPr marL="628650" lvl="1" indent="-171450">
              <a:buFont typeface="Arial" panose="020B0604020202020204" pitchFamily="34" charset="0"/>
              <a:buChar char="•"/>
            </a:pPr>
            <a:r>
              <a:rPr lang="nl-BE" dirty="0"/>
              <a:t>Verplicht om biometrische en identiteitsgegevens te verstrekken</a:t>
            </a:r>
          </a:p>
          <a:p>
            <a:pPr marL="628650" lvl="1" indent="-171450">
              <a:buFont typeface="Arial" panose="020B0604020202020204" pitchFamily="34" charset="0"/>
              <a:buChar char="•"/>
            </a:pPr>
            <a:r>
              <a:rPr lang="nl-BE" dirty="0"/>
              <a:t>Verklaring geven wanneer persoon niet in bezit is van ID documenten</a:t>
            </a:r>
          </a:p>
          <a:p>
            <a:pPr marL="628650" lvl="1" indent="-171450">
              <a:buFont typeface="Arial" panose="020B0604020202020204" pitchFamily="34" charset="0"/>
              <a:buChar char="•"/>
            </a:pPr>
            <a:r>
              <a:rPr lang="nl-BE" dirty="0"/>
              <a:t>Info verstrekken over wijzigingen van verblijfplaats, adres, telefoonnummer of e-mail</a:t>
            </a:r>
          </a:p>
          <a:p>
            <a:pPr marL="628650" lvl="1" indent="-171450">
              <a:buFont typeface="Arial" panose="020B0604020202020204" pitchFamily="34" charset="0"/>
              <a:buChar char="•"/>
            </a:pPr>
            <a:r>
              <a:rPr lang="nl-BE" dirty="0"/>
              <a:t>Biometrische gegevens verstrekken</a:t>
            </a:r>
          </a:p>
          <a:p>
            <a:pPr marL="628650" lvl="1" indent="-171450">
              <a:buFont typeface="Arial" panose="020B0604020202020204" pitchFamily="34" charset="0"/>
              <a:buChar char="•"/>
            </a:pPr>
            <a:r>
              <a:rPr lang="nl-BE" dirty="0"/>
              <a:t>Verzoek indienen en hele procedure beschikbaar te blijven</a:t>
            </a:r>
          </a:p>
          <a:p>
            <a:pPr marL="628650" lvl="1" indent="-171450">
              <a:buFont typeface="Arial" panose="020B0604020202020204" pitchFamily="34" charset="0"/>
              <a:buChar char="•"/>
            </a:pPr>
            <a:r>
              <a:rPr lang="nl-BE" dirty="0"/>
              <a:t>Documenten overhandigen die nuttig zijn voor behandeling van het verzoek</a:t>
            </a:r>
          </a:p>
          <a:p>
            <a:pPr marL="628650" lvl="1" indent="-171450">
              <a:buFont typeface="Arial" panose="020B0604020202020204" pitchFamily="34" charset="0"/>
              <a:buChar char="•"/>
            </a:pPr>
            <a:r>
              <a:rPr lang="nl-BE" dirty="0"/>
              <a:t>Persoonlijk onderhoud bijwonen</a:t>
            </a:r>
          </a:p>
          <a:p>
            <a:pPr marL="628650" lvl="1" indent="-171450">
              <a:buFont typeface="Arial" panose="020B0604020202020204" pitchFamily="34" charset="0"/>
              <a:buChar char="•"/>
            </a:pPr>
            <a:r>
              <a:rPr lang="nl-BE" dirty="0"/>
              <a:t>Op het grondgebied blijven van lidstaat waar hij verplicht is zich te bevinden, conform AMMR</a:t>
            </a:r>
          </a:p>
          <a:p>
            <a:pPr marL="628650" lvl="1" indent="-171450">
              <a:buFont typeface="Arial" panose="020B0604020202020204" pitchFamily="34" charset="0"/>
              <a:buChar char="•"/>
            </a:pPr>
            <a:endParaRPr lang="nl-BE" dirty="0"/>
          </a:p>
          <a:p>
            <a:pPr marL="0" lvl="0" indent="0">
              <a:buFont typeface="Arial" panose="020B0604020202020204" pitchFamily="34" charset="0"/>
              <a:buNone/>
            </a:pPr>
            <a:r>
              <a:rPr lang="nl-BE" dirty="0"/>
              <a:t>Juridische counseling is een nieuw concept, wat volledig nieuw is. Dit artikel somt de verplichtingen van een juridische </a:t>
            </a:r>
            <a:r>
              <a:rPr lang="nl-BE" dirty="0" err="1"/>
              <a:t>counseler</a:t>
            </a:r>
            <a:r>
              <a:rPr lang="nl-BE" dirty="0"/>
              <a:t> op. In de Belgische context zou dit een verzwakking van het huidige systeem zijn, aangezien verzoekers recht hebben op gratis rechtsbijstand tijdens de administratieve fase.</a:t>
            </a:r>
          </a:p>
          <a:p>
            <a:pPr marL="0" lvl="0" indent="0">
              <a:buFont typeface="Arial" panose="020B0604020202020204" pitchFamily="34" charset="0"/>
              <a:buNone/>
            </a:pPr>
            <a:endParaRPr lang="nl-BE" dirty="0"/>
          </a:p>
          <a:p>
            <a:pPr marL="0" lvl="0" indent="0">
              <a:buFont typeface="Arial" panose="020B0604020202020204" pitchFamily="34" charset="0"/>
              <a:buNone/>
            </a:pPr>
            <a:r>
              <a:rPr lang="nl-BE" dirty="0"/>
              <a:t>Een impliciete of expliciete intrekking wordt nu verplicht, lidstaten hebben hier geen keuze in.</a:t>
            </a:r>
          </a:p>
          <a:p>
            <a:pPr marL="0" lvl="0" indent="0">
              <a:buFont typeface="Arial" panose="020B0604020202020204" pitchFamily="34" charset="0"/>
              <a:buNone/>
            </a:pPr>
            <a:r>
              <a:rPr lang="nl-BE" dirty="0"/>
              <a:t>Impliciete intrekking is mogelijk wanneer:</a:t>
            </a:r>
          </a:p>
          <a:p>
            <a:pPr marL="171450" lvl="0" indent="-171450">
              <a:buFont typeface="Arial" panose="020B0604020202020204" pitchFamily="34" charset="0"/>
              <a:buChar char="•"/>
            </a:pPr>
            <a:r>
              <a:rPr lang="nl-BE" dirty="0"/>
              <a:t>Registratieproces niet wordt voltooid</a:t>
            </a:r>
          </a:p>
          <a:p>
            <a:pPr marL="171450" lvl="0" indent="-171450">
              <a:buFont typeface="Arial" panose="020B0604020202020204" pitchFamily="34" charset="0"/>
              <a:buChar char="•"/>
            </a:pPr>
            <a:r>
              <a:rPr lang="nl-BE" dirty="0"/>
              <a:t>Persoon weigert mee te werken en ID info of biometrische gegevens niet wil geven</a:t>
            </a:r>
          </a:p>
          <a:p>
            <a:pPr marL="171450" lvl="0" indent="-171450">
              <a:buFont typeface="Arial" panose="020B0604020202020204" pitchFamily="34" charset="0"/>
              <a:buChar char="•"/>
            </a:pPr>
            <a:r>
              <a:rPr lang="nl-BE" dirty="0"/>
              <a:t>Persoon adres weigert te geven</a:t>
            </a:r>
          </a:p>
          <a:p>
            <a:pPr marL="171450" lvl="0" indent="-171450">
              <a:buFont typeface="Arial" panose="020B0604020202020204" pitchFamily="34" charset="0"/>
              <a:buChar char="•"/>
            </a:pPr>
            <a:r>
              <a:rPr lang="nl-BE" dirty="0"/>
              <a:t>Persoonlijk onderhoud niet bijwoont zonder gegronde reden</a:t>
            </a:r>
          </a:p>
          <a:p>
            <a:pPr marL="171450" lvl="0" indent="-171450">
              <a:buFont typeface="Arial" panose="020B0604020202020204" pitchFamily="34" charset="0"/>
              <a:buChar char="•"/>
            </a:pPr>
            <a:r>
              <a:rPr lang="nl-BE" dirty="0"/>
              <a:t>Persoon niet voldoet aan meldingsplicht</a:t>
            </a:r>
          </a:p>
          <a:p>
            <a:pPr marL="171450" lvl="0" indent="-171450">
              <a:buFont typeface="Arial" panose="020B0604020202020204" pitchFamily="34" charset="0"/>
              <a:buChar char="•"/>
            </a:pPr>
            <a:r>
              <a:rPr lang="nl-BE" dirty="0"/>
              <a:t>Persoon verzoek indient in niet verantwoordelijke lidstaat volgens AMMR, en ook niet in die lidstaat blijft</a:t>
            </a:r>
          </a:p>
          <a:p>
            <a:pPr marL="171450" lvl="0" indent="-171450">
              <a:buFont typeface="Arial" panose="020B0604020202020204" pitchFamily="34" charset="0"/>
              <a:buChar char="•"/>
            </a:pPr>
            <a:endParaRPr lang="nl-BE" dirty="0"/>
          </a:p>
          <a:p>
            <a:pPr marL="0" lvl="0" indent="0">
              <a:buFont typeface="Arial" panose="020B0604020202020204" pitchFamily="34" charset="0"/>
              <a:buNone/>
            </a:pPr>
            <a:r>
              <a:rPr lang="nl-BE" dirty="0"/>
              <a:t>Verzoeker moet geïnformeerd worden over procedurele gevolgen, en optie om mogelijkheid tot rechtzetting aan te bieden</a:t>
            </a:r>
          </a:p>
        </p:txBody>
      </p:sp>
      <p:sp>
        <p:nvSpPr>
          <p:cNvPr id="4" name="Slide Number Placeholder 3"/>
          <p:cNvSpPr>
            <a:spLocks noGrp="1"/>
          </p:cNvSpPr>
          <p:nvPr>
            <p:ph type="sldNum" sz="quarter" idx="5"/>
          </p:nvPr>
        </p:nvSpPr>
        <p:spPr/>
        <p:txBody>
          <a:bodyPr/>
          <a:lstStyle/>
          <a:p>
            <a:fld id="{7537D34B-FDB5-4F2D-8FE6-FBA236548F14}" type="slidenum">
              <a:rPr lang="nl-BE" smtClean="0"/>
              <a:t>4</a:t>
            </a:fld>
            <a:endParaRPr lang="nl-BE"/>
          </a:p>
        </p:txBody>
      </p:sp>
    </p:spTree>
    <p:extLst>
      <p:ext uri="{BB962C8B-B14F-4D97-AF65-F5344CB8AC3E}">
        <p14:creationId xmlns:p14="http://schemas.microsoft.com/office/powerpoint/2010/main" val="37644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639A-1B5D-76E0-29D6-85FB66012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3D27F-9DD2-C943-D335-CD07D7498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5557A-FB1D-650B-DDF3-F5FD31DF8DEA}"/>
              </a:ext>
            </a:extLst>
          </p:cNvPr>
          <p:cNvSpPr>
            <a:spLocks noGrp="1"/>
          </p:cNvSpPr>
          <p:nvPr>
            <p:ph type="body" idx="1"/>
          </p:nvPr>
        </p:nvSpPr>
        <p:spPr/>
        <p:txBody>
          <a:bodyPr/>
          <a:lstStyle/>
          <a:p>
            <a:r>
              <a:rPr lang="nl-BE" dirty="0"/>
              <a:t>De asielgrensprocedure is in regel op iedereen van toepassing. </a:t>
            </a:r>
          </a:p>
          <a:p>
            <a:endParaRPr lang="nl-BE" dirty="0"/>
          </a:p>
          <a:p>
            <a:r>
              <a:rPr lang="nl-BE" b="1" dirty="0"/>
              <a:t>Artikel 54.2: </a:t>
            </a:r>
            <a:r>
              <a:rPr lang="nl-BE" dirty="0"/>
              <a:t>lidstaten moeten er expliciet voor zorgen dat gezinnen met kinderen en </a:t>
            </a:r>
            <a:r>
              <a:rPr lang="nl-BE" dirty="0" err="1"/>
              <a:t>NBMV’s</a:t>
            </a:r>
            <a:r>
              <a:rPr lang="nl-BE" dirty="0"/>
              <a:t> in </a:t>
            </a:r>
            <a:r>
              <a:rPr lang="nl-BE" sz="1200" b="0" i="0" u="none" strike="noStrike" kern="1200" baseline="0" dirty="0">
                <a:solidFill>
                  <a:schemeClr val="tx1"/>
                </a:solidFill>
                <a:latin typeface="+mn-lt"/>
                <a:ea typeface="+mn-ea"/>
                <a:cs typeface="+mn-cs"/>
              </a:rPr>
              <a:t>opvangfaciliteiten verblijven die op hun behoeften zijn afgestemd, en zij zorgen voor een levensstandaard die toereikend is voor de lichamelijke, mentale, spirituele, morele en sociale ontwikkeling van de minderjarige </a:t>
            </a:r>
            <a:br>
              <a:rPr lang="nl-BE" dirty="0"/>
            </a:br>
            <a:br>
              <a:rPr lang="nl-BE" dirty="0"/>
            </a:br>
            <a:r>
              <a:rPr lang="nl-BE" dirty="0"/>
              <a:t>Op een individueel niveau zijn er uitzonderingen mogelijk op basis van</a:t>
            </a:r>
            <a:r>
              <a:rPr lang="nl-BE" b="1" dirty="0"/>
              <a:t> artikel 53. </a:t>
            </a:r>
            <a:br>
              <a:rPr lang="nl-BE" dirty="0"/>
            </a:br>
            <a:br>
              <a:rPr lang="nl-BE" dirty="0"/>
            </a:br>
            <a:r>
              <a:rPr lang="nl-BE" b="1" dirty="0"/>
              <a:t>Artikel 45.4: </a:t>
            </a:r>
            <a:r>
              <a:rPr lang="nl-BE" dirty="0"/>
              <a:t>Op een collectief niveau kan de Commissie </a:t>
            </a:r>
            <a:r>
              <a:rPr lang="nl-BE" i="1" u="sng" dirty="0"/>
              <a:t>aanbevelen</a:t>
            </a:r>
            <a:r>
              <a:rPr lang="nl-BE" dirty="0"/>
              <a:t> dat de asielgrensprocedure in een specifieke lidstaat niet langer toegepast mag worden op gezinnen met kinderen, als uit het monitoringsmechanisme blijkt dat die lidstaat geen passende ondersteuning kan bieden aan gezinnen met kinderen. De betrokken lidstaat moet ‘zoveel mogelijk’ rekening houden met deze aanbeveling. </a:t>
            </a:r>
          </a:p>
        </p:txBody>
      </p:sp>
      <p:sp>
        <p:nvSpPr>
          <p:cNvPr id="4" name="Slide Number Placeholder 3">
            <a:extLst>
              <a:ext uri="{FF2B5EF4-FFF2-40B4-BE49-F238E27FC236}">
                <a16:creationId xmlns:a16="http://schemas.microsoft.com/office/drawing/2014/main" id="{142F29DE-FA2B-44B8-5978-F765A87C27CB}"/>
              </a:ext>
            </a:extLst>
          </p:cNvPr>
          <p:cNvSpPr>
            <a:spLocks noGrp="1"/>
          </p:cNvSpPr>
          <p:nvPr>
            <p:ph type="sldNum" sz="quarter" idx="5"/>
          </p:nvPr>
        </p:nvSpPr>
        <p:spPr/>
        <p:txBody>
          <a:bodyPr/>
          <a:lstStyle/>
          <a:p>
            <a:fld id="{7537D34B-FDB5-4F2D-8FE6-FBA236548F14}" type="slidenum">
              <a:rPr lang="nl-BE" smtClean="0"/>
              <a:t>18</a:t>
            </a:fld>
            <a:endParaRPr lang="nl-BE"/>
          </a:p>
        </p:txBody>
      </p:sp>
    </p:spTree>
    <p:extLst>
      <p:ext uri="{BB962C8B-B14F-4D97-AF65-F5344CB8AC3E}">
        <p14:creationId xmlns:p14="http://schemas.microsoft.com/office/powerpoint/2010/main" val="374850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B4B0-0B1D-894F-1FFE-E57DE409C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B2E72-115C-C25C-5D11-9F85D397E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B3628-1897-0FF3-85E5-4B6F50860E2D}"/>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9844D9B9-F6CE-9576-5876-EC7AEEEE16A3}"/>
              </a:ext>
            </a:extLst>
          </p:cNvPr>
          <p:cNvSpPr>
            <a:spLocks noGrp="1"/>
          </p:cNvSpPr>
          <p:nvPr>
            <p:ph type="sldNum" sz="quarter" idx="5"/>
          </p:nvPr>
        </p:nvSpPr>
        <p:spPr/>
        <p:txBody>
          <a:bodyPr/>
          <a:lstStyle/>
          <a:p>
            <a:fld id="{7537D34B-FDB5-4F2D-8FE6-FBA236548F14}" type="slidenum">
              <a:rPr lang="nl-BE" smtClean="0"/>
              <a:t>19</a:t>
            </a:fld>
            <a:endParaRPr lang="nl-BE"/>
          </a:p>
        </p:txBody>
      </p:sp>
    </p:spTree>
    <p:extLst>
      <p:ext uri="{BB962C8B-B14F-4D97-AF65-F5344CB8AC3E}">
        <p14:creationId xmlns:p14="http://schemas.microsoft.com/office/powerpoint/2010/main" val="1035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Heel duidelijk dat volgende verzoekers het grootste slachtoffer zijn van de politieke wens om secundaire migratie te ontmoedigen. Men laat zoveel mogelijk mensen die aan secundaire migratie doen onder de definitie van ‘volgende verzoeker’ vallen, en vervolgens ga je de rechten van deze mensen sterk beperken. </a:t>
            </a:r>
            <a:br>
              <a:rPr lang="nl-BE" dirty="0"/>
            </a:br>
            <a:br>
              <a:rPr lang="nl-BE" dirty="0"/>
            </a:br>
            <a:r>
              <a:rPr lang="nl-BE" dirty="0"/>
              <a:t>Dit alles zorgt ervoor dat er een grotere groep mensen zal zijn die nooit een ten gronde beslissing krijgen over hun vraag naar bescherming, waardoor zij zich nooit daadwerkelijk gehoord zullen voelen. Dit maakt terugkeer een nog moeilijker verhaal. </a:t>
            </a:r>
          </a:p>
        </p:txBody>
      </p:sp>
      <p:sp>
        <p:nvSpPr>
          <p:cNvPr id="4" name="Slide Number Placeholder 3"/>
          <p:cNvSpPr>
            <a:spLocks noGrp="1"/>
          </p:cNvSpPr>
          <p:nvPr>
            <p:ph type="sldNum" sz="quarter" idx="5"/>
          </p:nvPr>
        </p:nvSpPr>
        <p:spPr/>
        <p:txBody>
          <a:bodyPr/>
          <a:lstStyle/>
          <a:p>
            <a:fld id="{7537D34B-FDB5-4F2D-8FE6-FBA236548F14}" type="slidenum">
              <a:rPr lang="nl-BE" smtClean="0"/>
              <a:t>21</a:t>
            </a:fld>
            <a:endParaRPr lang="nl-BE"/>
          </a:p>
        </p:txBody>
      </p:sp>
    </p:spTree>
    <p:extLst>
      <p:ext uri="{BB962C8B-B14F-4D97-AF65-F5344CB8AC3E}">
        <p14:creationId xmlns:p14="http://schemas.microsoft.com/office/powerpoint/2010/main" val="360097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EE8E-AE13-E9CF-9190-AA52D919A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BE81D-A2AB-ED85-63A1-F30243BB4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35C73-A4DB-7246-1DBC-6169D9AEA954}"/>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D7C034C2-D3F4-CA60-EC95-0E440AACCC7E}"/>
              </a:ext>
            </a:extLst>
          </p:cNvPr>
          <p:cNvSpPr>
            <a:spLocks noGrp="1"/>
          </p:cNvSpPr>
          <p:nvPr>
            <p:ph type="sldNum" sz="quarter" idx="5"/>
          </p:nvPr>
        </p:nvSpPr>
        <p:spPr/>
        <p:txBody>
          <a:bodyPr/>
          <a:lstStyle/>
          <a:p>
            <a:fld id="{7537D34B-FDB5-4F2D-8FE6-FBA236548F14}" type="slidenum">
              <a:rPr lang="nl-BE" smtClean="0"/>
              <a:t>23</a:t>
            </a:fld>
            <a:endParaRPr lang="nl-BE"/>
          </a:p>
        </p:txBody>
      </p:sp>
    </p:spTree>
    <p:extLst>
      <p:ext uri="{BB962C8B-B14F-4D97-AF65-F5344CB8AC3E}">
        <p14:creationId xmlns:p14="http://schemas.microsoft.com/office/powerpoint/2010/main" val="239776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EA444-B092-B62F-2BD4-A4C42284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E903E-FB6F-5178-F9C9-CF2166AC6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289DA-A514-6F61-AA54-BAD70A52950A}"/>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3E2BB95E-EED0-7405-4C29-DCEDB65502AD}"/>
              </a:ext>
            </a:extLst>
          </p:cNvPr>
          <p:cNvSpPr>
            <a:spLocks noGrp="1"/>
          </p:cNvSpPr>
          <p:nvPr>
            <p:ph type="sldNum" sz="quarter" idx="5"/>
          </p:nvPr>
        </p:nvSpPr>
        <p:spPr/>
        <p:txBody>
          <a:bodyPr/>
          <a:lstStyle/>
          <a:p>
            <a:fld id="{7537D34B-FDB5-4F2D-8FE6-FBA236548F14}" type="slidenum">
              <a:rPr lang="nl-BE" smtClean="0"/>
              <a:t>24</a:t>
            </a:fld>
            <a:endParaRPr lang="nl-BE"/>
          </a:p>
        </p:txBody>
      </p:sp>
    </p:spTree>
    <p:extLst>
      <p:ext uri="{BB962C8B-B14F-4D97-AF65-F5344CB8AC3E}">
        <p14:creationId xmlns:p14="http://schemas.microsoft.com/office/powerpoint/2010/main" val="10015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151F-CA04-2FF2-C707-BDFDCEC0E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C2CB9-2429-F40E-1428-D80D59FCF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C7EFB-BC47-329A-C079-063E4944399B}"/>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9AB46C30-4D49-86A5-7CC2-67152D62CAF5}"/>
              </a:ext>
            </a:extLst>
          </p:cNvPr>
          <p:cNvSpPr>
            <a:spLocks noGrp="1"/>
          </p:cNvSpPr>
          <p:nvPr>
            <p:ph type="sldNum" sz="quarter" idx="5"/>
          </p:nvPr>
        </p:nvSpPr>
        <p:spPr/>
        <p:txBody>
          <a:bodyPr/>
          <a:lstStyle/>
          <a:p>
            <a:fld id="{7537D34B-FDB5-4F2D-8FE6-FBA236548F14}" type="slidenum">
              <a:rPr lang="nl-BE" smtClean="0"/>
              <a:t>25</a:t>
            </a:fld>
            <a:endParaRPr lang="nl-BE"/>
          </a:p>
        </p:txBody>
      </p:sp>
    </p:spTree>
    <p:extLst>
      <p:ext uri="{BB962C8B-B14F-4D97-AF65-F5344CB8AC3E}">
        <p14:creationId xmlns:p14="http://schemas.microsoft.com/office/powerpoint/2010/main" val="350231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38EB-F9A7-736F-9E06-9E1074635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2998E-A9B3-3BA9-53DC-C027282F3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90F1B-56A5-F06C-3B2A-132DD036B440}"/>
              </a:ext>
            </a:extLst>
          </p:cNvPr>
          <p:cNvSpPr>
            <a:spLocks noGrp="1"/>
          </p:cNvSpPr>
          <p:nvPr>
            <p:ph type="body" idx="1"/>
          </p:nvPr>
        </p:nvSpPr>
        <p:spPr/>
        <p:txBody>
          <a:bodyPr/>
          <a:lstStyle/>
          <a:p>
            <a:r>
              <a:rPr lang="nl-BE" dirty="0"/>
              <a:t>Uit een analyse van de Commissie van 2016 en van het EP van 2023 blijkt dat grootste zwakte van Opvang Richtlijn een gebrekkige implementatie van de lidstaten is:</a:t>
            </a:r>
          </a:p>
          <a:p>
            <a:r>
              <a:rPr lang="en-US" dirty="0"/>
              <a:t>Lack of access to or delays in accessing the asylum procedure itself (which in turn hinders access to reception conditions). </a:t>
            </a:r>
          </a:p>
          <a:p>
            <a:r>
              <a:rPr lang="en-US" dirty="0"/>
              <a:t>Material reception conditions not being available from the time of the making of the application (either due to poor transposition, a lack of respect for the provision in practice, or even the aforementioned delays in accessing the asylum procedure).</a:t>
            </a:r>
          </a:p>
          <a:p>
            <a:r>
              <a:rPr lang="en-US" dirty="0"/>
              <a:t>Incorrect decisions on ineligibility to access material reception conditions affecting certain categories of asylum applicants.  </a:t>
            </a:r>
          </a:p>
          <a:p>
            <a:r>
              <a:rPr lang="en-US" dirty="0"/>
              <a:t>Inadequate reception capacities and poor planning leading to reception crises</a:t>
            </a:r>
          </a:p>
          <a:p>
            <a:r>
              <a:rPr lang="en-US" dirty="0"/>
              <a:t>Significant numbers of applicants being reduced to destitution. </a:t>
            </a:r>
          </a:p>
          <a:p>
            <a:r>
              <a:rPr lang="en-US" dirty="0"/>
              <a:t>Poor quality of material reception conditions in many Member States. </a:t>
            </a:r>
          </a:p>
          <a:p>
            <a:r>
              <a:rPr lang="en-US" dirty="0"/>
              <a:t>Applicants awaiting a Dublin transfer often being denied reception conditions (with obstacles in accessing full material reception conditions and then maintaining access until the transfer is </a:t>
            </a:r>
            <a:r>
              <a:rPr lang="en-US" dirty="0" err="1"/>
              <a:t>realised</a:t>
            </a:r>
            <a:r>
              <a:rPr lang="en-US" dirty="0"/>
              <a:t>).</a:t>
            </a:r>
          </a:p>
          <a:p>
            <a:r>
              <a:rPr lang="en-US" dirty="0"/>
              <a:t>Premature withdrawal of reception conditions in practice (although not in law). </a:t>
            </a:r>
          </a:p>
          <a:p>
            <a:r>
              <a:rPr lang="en-US" dirty="0"/>
              <a:t>Differential treatment occurring across national territories.</a:t>
            </a:r>
            <a:endParaRPr lang="nl-BE" dirty="0"/>
          </a:p>
        </p:txBody>
      </p:sp>
      <p:sp>
        <p:nvSpPr>
          <p:cNvPr id="4" name="Slide Number Placeholder 3">
            <a:extLst>
              <a:ext uri="{FF2B5EF4-FFF2-40B4-BE49-F238E27FC236}">
                <a16:creationId xmlns:a16="http://schemas.microsoft.com/office/drawing/2014/main" id="{2A1A6DC7-9BCB-E596-D063-112A44F2C799}"/>
              </a:ext>
            </a:extLst>
          </p:cNvPr>
          <p:cNvSpPr>
            <a:spLocks noGrp="1"/>
          </p:cNvSpPr>
          <p:nvPr>
            <p:ph type="sldNum" sz="quarter" idx="5"/>
          </p:nvPr>
        </p:nvSpPr>
        <p:spPr/>
        <p:txBody>
          <a:bodyPr/>
          <a:lstStyle/>
          <a:p>
            <a:fld id="{7537D34B-FDB5-4F2D-8FE6-FBA236548F14}" type="slidenum">
              <a:rPr lang="nl-BE" smtClean="0"/>
              <a:t>28</a:t>
            </a:fld>
            <a:endParaRPr lang="nl-BE"/>
          </a:p>
        </p:txBody>
      </p:sp>
    </p:spTree>
    <p:extLst>
      <p:ext uri="{BB962C8B-B14F-4D97-AF65-F5344CB8AC3E}">
        <p14:creationId xmlns:p14="http://schemas.microsoft.com/office/powerpoint/2010/main" val="335323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4496A-DB21-55AB-0CF5-8A65DA6F5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5086F-AB49-8239-5F16-031D077FF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F8020-40C1-4769-5118-FABD2D773A6D}"/>
              </a:ext>
            </a:extLst>
          </p:cNvPr>
          <p:cNvSpPr>
            <a:spLocks noGrp="1"/>
          </p:cNvSpPr>
          <p:nvPr>
            <p:ph type="body" idx="1"/>
          </p:nvPr>
        </p:nvSpPr>
        <p:spPr/>
        <p:txBody>
          <a:bodyPr/>
          <a:lstStyle/>
          <a:p>
            <a:r>
              <a:rPr lang="nl-BE" dirty="0"/>
              <a:t>Uit een analyse van de Commissie van 2016 en van het EP van 2023 blijkt dat grootste zwakte van Opvang Richtlijn een gebrekkige implementatie van de lidstaten is:</a:t>
            </a:r>
          </a:p>
          <a:p>
            <a:r>
              <a:rPr lang="en-US" dirty="0"/>
              <a:t>Lack of access to or delays in accessing the asylum procedure itself (which in turn hinders access to reception conditions). </a:t>
            </a:r>
          </a:p>
          <a:p>
            <a:r>
              <a:rPr lang="en-US" dirty="0"/>
              <a:t>Material reception conditions not being available from the time of the making of the application (either due to poor transposition, a lack of respect for the provision in practice, or even the aforementioned delays in accessing the asylum procedure).</a:t>
            </a:r>
          </a:p>
          <a:p>
            <a:r>
              <a:rPr lang="en-US" dirty="0"/>
              <a:t>Incorrect decisions on ineligibility to access material reception conditions affecting certain categories of asylum applicants.  </a:t>
            </a:r>
          </a:p>
          <a:p>
            <a:r>
              <a:rPr lang="en-US" dirty="0"/>
              <a:t>Inadequate reception capacities and poor planning leading to reception crises</a:t>
            </a:r>
          </a:p>
          <a:p>
            <a:r>
              <a:rPr lang="en-US" dirty="0"/>
              <a:t>Significant numbers of applicants being reduced to destitution. </a:t>
            </a:r>
          </a:p>
          <a:p>
            <a:r>
              <a:rPr lang="en-US" dirty="0"/>
              <a:t>Poor quality of material reception conditions in many Member States. </a:t>
            </a:r>
          </a:p>
          <a:p>
            <a:r>
              <a:rPr lang="en-US" dirty="0"/>
              <a:t>Applicants awaiting a Dublin transfer often being denied reception conditions (with obstacles in accessing full material reception conditions and then maintaining access until the transfer is </a:t>
            </a:r>
            <a:r>
              <a:rPr lang="en-US" dirty="0" err="1"/>
              <a:t>realised</a:t>
            </a:r>
            <a:r>
              <a:rPr lang="en-US" dirty="0"/>
              <a:t>).</a:t>
            </a:r>
          </a:p>
          <a:p>
            <a:r>
              <a:rPr lang="en-US" dirty="0"/>
              <a:t>Premature withdrawal of reception conditions in practice (although not in law). </a:t>
            </a:r>
          </a:p>
          <a:p>
            <a:r>
              <a:rPr lang="en-US" dirty="0"/>
              <a:t>Differential treatment occurring across national territories.</a:t>
            </a:r>
            <a:endParaRPr lang="nl-BE" dirty="0"/>
          </a:p>
        </p:txBody>
      </p:sp>
      <p:sp>
        <p:nvSpPr>
          <p:cNvPr id="4" name="Slide Number Placeholder 3">
            <a:extLst>
              <a:ext uri="{FF2B5EF4-FFF2-40B4-BE49-F238E27FC236}">
                <a16:creationId xmlns:a16="http://schemas.microsoft.com/office/drawing/2014/main" id="{90F15A6C-AFD3-C65A-80DA-94240253600F}"/>
              </a:ext>
            </a:extLst>
          </p:cNvPr>
          <p:cNvSpPr>
            <a:spLocks noGrp="1"/>
          </p:cNvSpPr>
          <p:nvPr>
            <p:ph type="sldNum" sz="quarter" idx="5"/>
          </p:nvPr>
        </p:nvSpPr>
        <p:spPr/>
        <p:txBody>
          <a:bodyPr/>
          <a:lstStyle/>
          <a:p>
            <a:fld id="{7537D34B-FDB5-4F2D-8FE6-FBA236548F14}" type="slidenum">
              <a:rPr lang="nl-BE" smtClean="0"/>
              <a:t>29</a:t>
            </a:fld>
            <a:endParaRPr lang="nl-BE"/>
          </a:p>
        </p:txBody>
      </p:sp>
    </p:spTree>
    <p:extLst>
      <p:ext uri="{BB962C8B-B14F-4D97-AF65-F5344CB8AC3E}">
        <p14:creationId xmlns:p14="http://schemas.microsoft.com/office/powerpoint/2010/main" val="222757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AE53-50DE-027D-0BC7-4BAF27315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FB4AB-5F66-66A8-4C86-C0D316D4F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A161F-2A9A-22D4-82C8-527D160FAAEB}"/>
              </a:ext>
            </a:extLst>
          </p:cNvPr>
          <p:cNvSpPr>
            <a:spLocks noGrp="1"/>
          </p:cNvSpPr>
          <p:nvPr>
            <p:ph type="body" idx="1"/>
          </p:nvPr>
        </p:nvSpPr>
        <p:spPr/>
        <p:txBody>
          <a:bodyPr/>
          <a:lstStyle/>
          <a:p>
            <a:r>
              <a:rPr lang="nl-BE" dirty="0"/>
              <a:t>Artikel 8 en 9 zijn een verdere uitbreiding van het huidige artikel 7 van de Opvangrichtlijn van 2013. </a:t>
            </a:r>
          </a:p>
        </p:txBody>
      </p:sp>
      <p:sp>
        <p:nvSpPr>
          <p:cNvPr id="4" name="Slide Number Placeholder 3">
            <a:extLst>
              <a:ext uri="{FF2B5EF4-FFF2-40B4-BE49-F238E27FC236}">
                <a16:creationId xmlns:a16="http://schemas.microsoft.com/office/drawing/2014/main" id="{EDC126E6-EFC4-9338-2F70-1F669B9C5B4A}"/>
              </a:ext>
            </a:extLst>
          </p:cNvPr>
          <p:cNvSpPr>
            <a:spLocks noGrp="1"/>
          </p:cNvSpPr>
          <p:nvPr>
            <p:ph type="sldNum" sz="quarter" idx="5"/>
          </p:nvPr>
        </p:nvSpPr>
        <p:spPr/>
        <p:txBody>
          <a:bodyPr/>
          <a:lstStyle/>
          <a:p>
            <a:fld id="{7537D34B-FDB5-4F2D-8FE6-FBA236548F14}" type="slidenum">
              <a:rPr lang="nl-BE" smtClean="0"/>
              <a:t>31</a:t>
            </a:fld>
            <a:endParaRPr lang="nl-BE"/>
          </a:p>
        </p:txBody>
      </p:sp>
    </p:spTree>
    <p:extLst>
      <p:ext uri="{BB962C8B-B14F-4D97-AF65-F5344CB8AC3E}">
        <p14:creationId xmlns:p14="http://schemas.microsoft.com/office/powerpoint/2010/main" val="63780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1894-1848-AAB1-A4EB-37F12774B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F46E4-2832-2DFB-6385-D00A0FA9F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4E204-2BEB-1107-A924-023238B90B9E}"/>
              </a:ext>
            </a:extLst>
          </p:cNvPr>
          <p:cNvSpPr>
            <a:spLocks noGrp="1"/>
          </p:cNvSpPr>
          <p:nvPr>
            <p:ph type="body" idx="1"/>
          </p:nvPr>
        </p:nvSpPr>
        <p:spPr/>
        <p:txBody>
          <a:bodyPr/>
          <a:lstStyle/>
          <a:p>
            <a:r>
              <a:rPr lang="nl-BE" dirty="0"/>
              <a:t>Artikel 10.3:</a:t>
            </a:r>
          </a:p>
          <a:p>
            <a:r>
              <a:rPr lang="nl-BE" dirty="0"/>
              <a:t>Bij het in bewaring houden van een verzoeker houden de lidstaten rekening met zichtbare tekenen, verklaringen of gedragingen die erop wijzen dat de verzoeker bijzondere opvangbehoeften heeft. Indien de in artikel 25 bedoelde beoordeling nog niet is afgerond, wordt zij onverwijld afgerond en wordt rekening gehouden met de resultaten ervan wanneer wordt besloten of de bewaring moet worden voortgezet dan wel of de bewaringsomstandigheden moeten worden aangepast</a:t>
            </a:r>
          </a:p>
        </p:txBody>
      </p:sp>
      <p:sp>
        <p:nvSpPr>
          <p:cNvPr id="4" name="Slide Number Placeholder 3">
            <a:extLst>
              <a:ext uri="{FF2B5EF4-FFF2-40B4-BE49-F238E27FC236}">
                <a16:creationId xmlns:a16="http://schemas.microsoft.com/office/drawing/2014/main" id="{24B499CA-A967-2E07-A0B3-4807B7E44EDA}"/>
              </a:ext>
            </a:extLst>
          </p:cNvPr>
          <p:cNvSpPr>
            <a:spLocks noGrp="1"/>
          </p:cNvSpPr>
          <p:nvPr>
            <p:ph type="sldNum" sz="quarter" idx="5"/>
          </p:nvPr>
        </p:nvSpPr>
        <p:spPr/>
        <p:txBody>
          <a:bodyPr/>
          <a:lstStyle/>
          <a:p>
            <a:fld id="{7537D34B-FDB5-4F2D-8FE6-FBA236548F14}" type="slidenum">
              <a:rPr lang="nl-BE" smtClean="0"/>
              <a:t>32</a:t>
            </a:fld>
            <a:endParaRPr lang="nl-BE"/>
          </a:p>
        </p:txBody>
      </p:sp>
    </p:spTree>
    <p:extLst>
      <p:ext uri="{BB962C8B-B14F-4D97-AF65-F5344CB8AC3E}">
        <p14:creationId xmlns:p14="http://schemas.microsoft.com/office/powerpoint/2010/main" val="24425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D59A4-C614-0893-2B1B-727BC2ABF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69EE1-511B-4B5B-DA22-F77DF1DDA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A17E9-6872-A351-58A4-3280CEE918E4}"/>
              </a:ext>
            </a:extLst>
          </p:cNvPr>
          <p:cNvSpPr>
            <a:spLocks noGrp="1"/>
          </p:cNvSpPr>
          <p:nvPr>
            <p:ph type="body" idx="1"/>
          </p:nvPr>
        </p:nvSpPr>
        <p:spPr/>
        <p:txBody>
          <a:bodyPr/>
          <a:lstStyle/>
          <a:p>
            <a:r>
              <a:rPr lang="nl-BE" dirty="0"/>
              <a:t>Het persoonlijk onderhoud ondergaat grote wijzigingen, die de transparantie verhogen. </a:t>
            </a:r>
          </a:p>
          <a:p>
            <a:endParaRPr lang="nl-BE" dirty="0"/>
          </a:p>
          <a:p>
            <a:r>
              <a:rPr lang="nl-BE" dirty="0"/>
              <a:t>Belangrijk om te weten dat dit enkel gaat over het onderhoud bij het CGVS, de DVZ heeft al aangegeven dat zij niet gebonden zijn door deze regels aangezien de Verordening enkel regels bepaald voor het onderhoud over de ontvankelijkheid of het onderhoud ten gronde. </a:t>
            </a:r>
          </a:p>
          <a:p>
            <a:endParaRPr lang="nl-BE" dirty="0"/>
          </a:p>
          <a:p>
            <a:r>
              <a:rPr lang="nl-BE" dirty="0"/>
              <a:t>De opname kan eventuele vertaal- of </a:t>
            </a:r>
            <a:r>
              <a:rPr lang="nl-BE" dirty="0" err="1"/>
              <a:t>intepretatiefouten</a:t>
            </a:r>
            <a:r>
              <a:rPr lang="nl-BE" dirty="0"/>
              <a:t> verhelpen, maar dit gaat meer werk opleveren voor de RvV en voor advocaten want hoe ga je een opname van 4 uur raadplegen? </a:t>
            </a:r>
          </a:p>
        </p:txBody>
      </p:sp>
      <p:sp>
        <p:nvSpPr>
          <p:cNvPr id="4" name="Slide Number Placeholder 3">
            <a:extLst>
              <a:ext uri="{FF2B5EF4-FFF2-40B4-BE49-F238E27FC236}">
                <a16:creationId xmlns:a16="http://schemas.microsoft.com/office/drawing/2014/main" id="{24C9BD51-6958-4309-8E95-ED0D03A056DA}"/>
              </a:ext>
            </a:extLst>
          </p:cNvPr>
          <p:cNvSpPr>
            <a:spLocks noGrp="1"/>
          </p:cNvSpPr>
          <p:nvPr>
            <p:ph type="sldNum" sz="quarter" idx="5"/>
          </p:nvPr>
        </p:nvSpPr>
        <p:spPr/>
        <p:txBody>
          <a:bodyPr/>
          <a:lstStyle/>
          <a:p>
            <a:fld id="{7537D34B-FDB5-4F2D-8FE6-FBA236548F14}" type="slidenum">
              <a:rPr lang="nl-BE" smtClean="0"/>
              <a:t>5</a:t>
            </a:fld>
            <a:endParaRPr lang="nl-BE"/>
          </a:p>
        </p:txBody>
      </p:sp>
    </p:spTree>
    <p:extLst>
      <p:ext uri="{BB962C8B-B14F-4D97-AF65-F5344CB8AC3E}">
        <p14:creationId xmlns:p14="http://schemas.microsoft.com/office/powerpoint/2010/main" val="467415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27A1-2822-6A1C-AFB5-EB124736C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D8185-F430-F73E-DB03-CDAF6A125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36EF2-DBE0-6D66-C626-0B9613D6674D}"/>
              </a:ext>
            </a:extLst>
          </p:cNvPr>
          <p:cNvSpPr>
            <a:spLocks noGrp="1"/>
          </p:cNvSpPr>
          <p:nvPr>
            <p:ph type="body" idx="1"/>
          </p:nvPr>
        </p:nvSpPr>
        <p:spPr/>
        <p:txBody>
          <a:bodyPr/>
          <a:lstStyle/>
          <a:p>
            <a:r>
              <a:rPr lang="nl-BE" dirty="0"/>
              <a:t>Artikel 10.3:</a:t>
            </a:r>
          </a:p>
          <a:p>
            <a:r>
              <a:rPr lang="nl-BE" dirty="0"/>
              <a:t>Bij het in bewaring houden van een verzoeker houden de lidstaten rekening met zichtbare tekenen, verklaringen of gedragingen die erop wijzen dat de verzoeker bijzondere opvangbehoeften heeft. Indien de in artikel 25 bedoelde beoordeling nog niet is afgerond, wordt zij onverwijld afgerond en wordt rekening gehouden met de resultaten ervan wanneer wordt besloten of de bewaring moet worden voortgezet dan wel of de bewaringsomstandigheden moeten worden aangepast</a:t>
            </a:r>
          </a:p>
        </p:txBody>
      </p:sp>
      <p:sp>
        <p:nvSpPr>
          <p:cNvPr id="4" name="Slide Number Placeholder 3">
            <a:extLst>
              <a:ext uri="{FF2B5EF4-FFF2-40B4-BE49-F238E27FC236}">
                <a16:creationId xmlns:a16="http://schemas.microsoft.com/office/drawing/2014/main" id="{A167AE14-8BD8-05E4-056E-302F5D989D0E}"/>
              </a:ext>
            </a:extLst>
          </p:cNvPr>
          <p:cNvSpPr>
            <a:spLocks noGrp="1"/>
          </p:cNvSpPr>
          <p:nvPr>
            <p:ph type="sldNum" sz="quarter" idx="5"/>
          </p:nvPr>
        </p:nvSpPr>
        <p:spPr/>
        <p:txBody>
          <a:bodyPr/>
          <a:lstStyle/>
          <a:p>
            <a:fld id="{7537D34B-FDB5-4F2D-8FE6-FBA236548F14}" type="slidenum">
              <a:rPr lang="nl-BE" smtClean="0"/>
              <a:t>33</a:t>
            </a:fld>
            <a:endParaRPr lang="nl-BE"/>
          </a:p>
        </p:txBody>
      </p:sp>
    </p:spTree>
    <p:extLst>
      <p:ext uri="{BB962C8B-B14F-4D97-AF65-F5344CB8AC3E}">
        <p14:creationId xmlns:p14="http://schemas.microsoft.com/office/powerpoint/2010/main" val="2788723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F7617-17C2-1C9D-BBEE-68B0969BF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BB277-06C2-62EC-3B6B-C092858B4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7B137-1FD0-887B-7525-D92D9E723A5D}"/>
              </a:ext>
            </a:extLst>
          </p:cNvPr>
          <p:cNvSpPr>
            <a:spLocks noGrp="1"/>
          </p:cNvSpPr>
          <p:nvPr>
            <p:ph type="body" idx="1"/>
          </p:nvPr>
        </p:nvSpPr>
        <p:spPr/>
        <p:txBody>
          <a:bodyPr/>
          <a:lstStyle/>
          <a:p>
            <a:r>
              <a:rPr lang="nl-BE" dirty="0"/>
              <a:t>Over onderwijs voor minderjarigen:</a:t>
            </a:r>
          </a:p>
          <a:p>
            <a:r>
              <a:rPr lang="nl-BE" dirty="0"/>
              <a:t>De specifieke behoeften van minderjarigen, met name wat betreft de eerbiediging van het recht van het kind op onderwijs en toegang tot gezondheidszorg, moeten in aanmerking worden genomen. Het onderwijs aan minderjarigen is in de regel geïntegreerd met dat van de eigen onderdanen van de lidstaten en is van dezelfde kwaliteit. De lidstaten stellen alles in het werk om de continuïteit van het onderwijs aan minderjarigen te waarborgen zolang een tegen hen of hun ouders gerichte verwijderingsmaatregel niet daadwerkelijk wordt uitgevoerd.</a:t>
            </a:r>
          </a:p>
          <a:p>
            <a:endParaRPr lang="nl-BE" dirty="0"/>
          </a:p>
          <a:p>
            <a:endParaRPr lang="nl-BE" dirty="0"/>
          </a:p>
        </p:txBody>
      </p:sp>
      <p:sp>
        <p:nvSpPr>
          <p:cNvPr id="4" name="Slide Number Placeholder 3">
            <a:extLst>
              <a:ext uri="{FF2B5EF4-FFF2-40B4-BE49-F238E27FC236}">
                <a16:creationId xmlns:a16="http://schemas.microsoft.com/office/drawing/2014/main" id="{BE1ADCAA-156F-C0B6-1246-7607FF0CD9CC}"/>
              </a:ext>
            </a:extLst>
          </p:cNvPr>
          <p:cNvSpPr>
            <a:spLocks noGrp="1"/>
          </p:cNvSpPr>
          <p:nvPr>
            <p:ph type="sldNum" sz="quarter" idx="5"/>
          </p:nvPr>
        </p:nvSpPr>
        <p:spPr/>
        <p:txBody>
          <a:bodyPr/>
          <a:lstStyle/>
          <a:p>
            <a:fld id="{7537D34B-FDB5-4F2D-8FE6-FBA236548F14}" type="slidenum">
              <a:rPr lang="nl-BE" smtClean="0"/>
              <a:t>35</a:t>
            </a:fld>
            <a:endParaRPr lang="nl-BE"/>
          </a:p>
        </p:txBody>
      </p:sp>
    </p:spTree>
    <p:extLst>
      <p:ext uri="{BB962C8B-B14F-4D97-AF65-F5344CB8AC3E}">
        <p14:creationId xmlns:p14="http://schemas.microsoft.com/office/powerpoint/2010/main" val="378429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43149-8702-09ED-A50F-9BD31C9A3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16494-1188-A30D-AF2D-7C1166D1F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036E5-C1BD-C73E-042F-B8698ADACE2C}"/>
              </a:ext>
            </a:extLst>
          </p:cNvPr>
          <p:cNvSpPr>
            <a:spLocks noGrp="1"/>
          </p:cNvSpPr>
          <p:nvPr>
            <p:ph type="body" idx="1"/>
          </p:nvPr>
        </p:nvSpPr>
        <p:spPr/>
        <p:txBody>
          <a:bodyPr/>
          <a:lstStyle/>
          <a:p>
            <a:r>
              <a:rPr lang="nl-BE" dirty="0"/>
              <a:t>Over onderwijs voor minderjarigen:</a:t>
            </a:r>
          </a:p>
          <a:p>
            <a:r>
              <a:rPr lang="nl-BE" dirty="0"/>
              <a:t>De specifieke behoeften van minderjarigen, met name wat betreft de eerbiediging van het recht van het kind op onderwijs en toegang tot gezondheidszorg, moeten in aanmerking worden genomen. Het onderwijs aan minderjarigen is in de regel geïntegreerd met dat van de eigen onderdanen van de lidstaten en is van dezelfde kwaliteit. De lidstaten stellen alles in het werk om de continuïteit van het onderwijs aan minderjarigen te waarborgen zolang een tegen hen of hun ouders gerichte verwijderingsmaatregel niet daadwerkelijk wordt uitgevoerd.</a:t>
            </a:r>
          </a:p>
          <a:p>
            <a:endParaRPr lang="nl-BE" dirty="0"/>
          </a:p>
          <a:p>
            <a:endParaRPr lang="nl-BE" dirty="0"/>
          </a:p>
        </p:txBody>
      </p:sp>
      <p:sp>
        <p:nvSpPr>
          <p:cNvPr id="4" name="Slide Number Placeholder 3">
            <a:extLst>
              <a:ext uri="{FF2B5EF4-FFF2-40B4-BE49-F238E27FC236}">
                <a16:creationId xmlns:a16="http://schemas.microsoft.com/office/drawing/2014/main" id="{005014DB-0F75-512B-C098-F34003C690E6}"/>
              </a:ext>
            </a:extLst>
          </p:cNvPr>
          <p:cNvSpPr>
            <a:spLocks noGrp="1"/>
          </p:cNvSpPr>
          <p:nvPr>
            <p:ph type="sldNum" sz="quarter" idx="5"/>
          </p:nvPr>
        </p:nvSpPr>
        <p:spPr/>
        <p:txBody>
          <a:bodyPr/>
          <a:lstStyle/>
          <a:p>
            <a:fld id="{7537D34B-FDB5-4F2D-8FE6-FBA236548F14}" type="slidenum">
              <a:rPr lang="nl-BE" smtClean="0"/>
              <a:t>37</a:t>
            </a:fld>
            <a:endParaRPr lang="nl-BE"/>
          </a:p>
        </p:txBody>
      </p:sp>
    </p:spTree>
    <p:extLst>
      <p:ext uri="{BB962C8B-B14F-4D97-AF65-F5344CB8AC3E}">
        <p14:creationId xmlns:p14="http://schemas.microsoft.com/office/powerpoint/2010/main" val="112490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58E4E-1800-34E1-4F7E-AD80C8A00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AD4A7-8CFB-4B8B-5CC0-97921995B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5B0C1-EEDA-FD3B-DC1E-3A0ED7058D8D}"/>
              </a:ext>
            </a:extLst>
          </p:cNvPr>
          <p:cNvSpPr>
            <a:spLocks noGrp="1"/>
          </p:cNvSpPr>
          <p:nvPr>
            <p:ph type="body" idx="1"/>
          </p:nvPr>
        </p:nvSpPr>
        <p:spPr/>
        <p:txBody>
          <a:bodyPr/>
          <a:lstStyle/>
          <a:p>
            <a:r>
              <a:rPr lang="nl-BE" dirty="0"/>
              <a:t>Dit zijn de oude weigeringsgronden:</a:t>
            </a:r>
          </a:p>
          <a:p>
            <a:pPr marL="171450" indent="-171450">
              <a:buFont typeface="Arial" panose="020B0604020202020204" pitchFamily="34" charset="0"/>
              <a:buChar char="•"/>
            </a:pPr>
            <a:r>
              <a:rPr lang="nl-BE" dirty="0"/>
              <a:t>Verzoeker verlaat de door de bevoegde instanties vastgestelde verblijfplaats zonder deze instanties op de hoogte te stellen of</a:t>
            </a:r>
          </a:p>
          <a:p>
            <a:pPr marL="171450" indent="-171450">
              <a:buFont typeface="Arial" panose="020B0604020202020204" pitchFamily="34" charset="0"/>
              <a:buChar char="•"/>
            </a:pPr>
            <a:r>
              <a:rPr lang="nl-BE" dirty="0"/>
              <a:t>Verzoeker voldoet niet aan de meldingsplicht of aan verzoeken om informatie te verstrekken of te verschijnen voor een persoonlijk onderhoud betreffende de asielprocedure; </a:t>
            </a:r>
          </a:p>
          <a:p>
            <a:pPr marL="171450" indent="-171450">
              <a:buFont typeface="Arial" panose="020B0604020202020204" pitchFamily="34" charset="0"/>
              <a:buChar char="•"/>
            </a:pPr>
            <a:r>
              <a:rPr lang="nl-BE" dirty="0"/>
              <a:t>Verzoeker dient een volgend verzoek in </a:t>
            </a:r>
          </a:p>
          <a:p>
            <a:pPr marL="171450" indent="-171450">
              <a:buFont typeface="Arial" panose="020B0604020202020204" pitchFamily="34" charset="0"/>
              <a:buChar char="•"/>
            </a:pPr>
            <a:r>
              <a:rPr lang="nl-BE" dirty="0"/>
              <a:t>De lidstaten kunnen de materiële opvangvoorzieningen tevens beperken indien zij kunnen aantonen dat de verzoeker zonder gerechtvaardigde reden na zijn binnenkomst in die lidstaat niet zo spoedig als redelijkerwijs mogelijk is een verzoek om internationale bescherming heeft ingediend.</a:t>
            </a:r>
          </a:p>
          <a:p>
            <a:pPr marL="171450" indent="-171450">
              <a:buFont typeface="Arial" panose="020B0604020202020204" pitchFamily="34" charset="0"/>
              <a:buChar char="•"/>
            </a:pPr>
            <a:r>
              <a:rPr lang="nl-BE" dirty="0"/>
              <a:t>De lidstaten kunnen de materiële opvangvoorzieningen beperken of intrekken indien een verzoeker financiële middelen verborgen heeft gehouden en daardoor ten onrechte van materiële opvangvoorzieningen gebruik heeft gemaakt.</a:t>
            </a:r>
          </a:p>
          <a:p>
            <a:pPr marL="171450" indent="-171450">
              <a:buFont typeface="Arial" panose="020B0604020202020204" pitchFamily="34" charset="0"/>
              <a:buChar char="•"/>
            </a:pPr>
            <a:r>
              <a:rPr lang="nl-BE" dirty="0"/>
              <a:t>De lidstaten kunnen sancties vaststellen op ernstige inbreuken op de regels met betrekking tot de opvangcentra en op ernstige vormen van geweld.</a:t>
            </a:r>
          </a:p>
          <a:p>
            <a:pPr marL="171450" indent="-171450">
              <a:buFont typeface="Arial" panose="020B0604020202020204" pitchFamily="34" charset="0"/>
              <a:buChar char="•"/>
            </a:pPr>
            <a:endParaRPr lang="nl-BE" dirty="0"/>
          </a:p>
          <a:p>
            <a:pPr marL="171450" indent="-171450">
              <a:buFont typeface="Arial" panose="020B0604020202020204" pitchFamily="34" charset="0"/>
              <a:buChar char="•"/>
            </a:pPr>
            <a:endParaRPr lang="nl-BE" dirty="0"/>
          </a:p>
          <a:p>
            <a:pPr marL="0" indent="0">
              <a:buFont typeface="Arial" panose="020B0604020202020204" pitchFamily="34" charset="0"/>
              <a:buNone/>
            </a:pPr>
            <a:r>
              <a:rPr lang="en-US" dirty="0"/>
              <a:t>Under the current Reception Conditions Directive 2013/33/EU this is only possible if applicants ‘seriously’ breach the rules of their accommodation </a:t>
            </a:r>
            <a:r>
              <a:rPr lang="en-US" dirty="0" err="1"/>
              <a:t>centre</a:t>
            </a:r>
            <a:r>
              <a:rPr lang="en-US" dirty="0"/>
              <a:t> or conduct ‘seriously violent </a:t>
            </a:r>
            <a:r>
              <a:rPr lang="en-US" dirty="0" err="1"/>
              <a:t>behaviour</a:t>
            </a:r>
            <a:r>
              <a:rPr lang="en-US" dirty="0"/>
              <a:t>’. In the new Directive, this is possible if applicants ‘seriously or repeatedly breached the rules of the accommodation </a:t>
            </a:r>
            <a:r>
              <a:rPr lang="en-US" dirty="0" err="1"/>
              <a:t>centre</a:t>
            </a:r>
            <a:r>
              <a:rPr lang="en-US" dirty="0"/>
              <a:t>’ (italics LS) or have ‘behaved in a violent or threatening manner’. This significantly lowers the threshold for withdrawing material reception benefits. In addition, article 23 introduces a new ground for reducing material reception benefits, if an applicant fails to participate in compulsory integration measures. </a:t>
            </a:r>
            <a:endParaRPr lang="nl-BE" dirty="0"/>
          </a:p>
        </p:txBody>
      </p:sp>
      <p:sp>
        <p:nvSpPr>
          <p:cNvPr id="4" name="Slide Number Placeholder 3">
            <a:extLst>
              <a:ext uri="{FF2B5EF4-FFF2-40B4-BE49-F238E27FC236}">
                <a16:creationId xmlns:a16="http://schemas.microsoft.com/office/drawing/2014/main" id="{4F7F3F5A-57A9-99B7-3190-A2071DCFEB29}"/>
              </a:ext>
            </a:extLst>
          </p:cNvPr>
          <p:cNvSpPr>
            <a:spLocks noGrp="1"/>
          </p:cNvSpPr>
          <p:nvPr>
            <p:ph type="sldNum" sz="quarter" idx="5"/>
          </p:nvPr>
        </p:nvSpPr>
        <p:spPr/>
        <p:txBody>
          <a:bodyPr/>
          <a:lstStyle/>
          <a:p>
            <a:fld id="{7537D34B-FDB5-4F2D-8FE6-FBA236548F14}" type="slidenum">
              <a:rPr lang="nl-BE" smtClean="0"/>
              <a:t>39</a:t>
            </a:fld>
            <a:endParaRPr lang="nl-BE"/>
          </a:p>
        </p:txBody>
      </p:sp>
    </p:spTree>
    <p:extLst>
      <p:ext uri="{BB962C8B-B14F-4D97-AF65-F5344CB8AC3E}">
        <p14:creationId xmlns:p14="http://schemas.microsoft.com/office/powerpoint/2010/main" val="416430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F379-BBE1-4C70-61C1-ECFE57A8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4B1C3-A338-F5F5-F697-7E1A68F63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F0EF1-0AAF-3BEF-3E93-E47E922C5C52}"/>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BE0B3991-EC72-0B61-3F43-40FF0E230ABD}"/>
              </a:ext>
            </a:extLst>
          </p:cNvPr>
          <p:cNvSpPr>
            <a:spLocks noGrp="1"/>
          </p:cNvSpPr>
          <p:nvPr>
            <p:ph type="sldNum" sz="quarter" idx="5"/>
          </p:nvPr>
        </p:nvSpPr>
        <p:spPr/>
        <p:txBody>
          <a:bodyPr/>
          <a:lstStyle/>
          <a:p>
            <a:fld id="{7537D34B-FDB5-4F2D-8FE6-FBA236548F14}" type="slidenum">
              <a:rPr lang="nl-BE" smtClean="0"/>
              <a:t>41</a:t>
            </a:fld>
            <a:endParaRPr lang="nl-BE"/>
          </a:p>
        </p:txBody>
      </p:sp>
    </p:spTree>
    <p:extLst>
      <p:ext uri="{BB962C8B-B14F-4D97-AF65-F5344CB8AC3E}">
        <p14:creationId xmlns:p14="http://schemas.microsoft.com/office/powerpoint/2010/main" val="148637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19EB-BEE3-CC5D-1B89-13B5658F2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BAEFA-02B3-74E2-AF2D-C0C2D658F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0B3B4-EA56-7CA0-6CA7-1FD816AE9A33}"/>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CB7CB92F-2DC9-0AFC-C281-2DA788C4CA5E}"/>
              </a:ext>
            </a:extLst>
          </p:cNvPr>
          <p:cNvSpPr>
            <a:spLocks noGrp="1"/>
          </p:cNvSpPr>
          <p:nvPr>
            <p:ph type="sldNum" sz="quarter" idx="5"/>
          </p:nvPr>
        </p:nvSpPr>
        <p:spPr/>
        <p:txBody>
          <a:bodyPr/>
          <a:lstStyle/>
          <a:p>
            <a:fld id="{7537D34B-FDB5-4F2D-8FE6-FBA236548F14}" type="slidenum">
              <a:rPr lang="nl-BE" smtClean="0"/>
              <a:t>43</a:t>
            </a:fld>
            <a:endParaRPr lang="nl-BE"/>
          </a:p>
        </p:txBody>
      </p:sp>
    </p:spTree>
    <p:extLst>
      <p:ext uri="{BB962C8B-B14F-4D97-AF65-F5344CB8AC3E}">
        <p14:creationId xmlns:p14="http://schemas.microsoft.com/office/powerpoint/2010/main" val="3566163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EB139-09E4-9DEE-EDA8-489F7E43A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0CC98-1DF1-D7C8-00FD-4B897F1C4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7035DD-A217-6540-D551-9DD99F245D18}"/>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167316F9-B614-99C0-FACC-269E925571FC}"/>
              </a:ext>
            </a:extLst>
          </p:cNvPr>
          <p:cNvSpPr>
            <a:spLocks noGrp="1"/>
          </p:cNvSpPr>
          <p:nvPr>
            <p:ph type="sldNum" sz="quarter" idx="5"/>
          </p:nvPr>
        </p:nvSpPr>
        <p:spPr/>
        <p:txBody>
          <a:bodyPr/>
          <a:lstStyle/>
          <a:p>
            <a:fld id="{7537D34B-FDB5-4F2D-8FE6-FBA236548F14}" type="slidenum">
              <a:rPr lang="nl-BE" smtClean="0"/>
              <a:t>44</a:t>
            </a:fld>
            <a:endParaRPr lang="nl-BE"/>
          </a:p>
        </p:txBody>
      </p:sp>
    </p:spTree>
    <p:extLst>
      <p:ext uri="{BB962C8B-B14F-4D97-AF65-F5344CB8AC3E}">
        <p14:creationId xmlns:p14="http://schemas.microsoft.com/office/powerpoint/2010/main" val="155147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4793-B1B4-6C0C-5AD8-344FB5A13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11F92-C939-67FD-8DA2-767C22729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7210A-927C-3282-DE47-43706BA4B154}"/>
              </a:ext>
            </a:extLst>
          </p:cNvPr>
          <p:cNvSpPr>
            <a:spLocks noGrp="1"/>
          </p:cNvSpPr>
          <p:nvPr>
            <p:ph type="body" idx="1"/>
          </p:nvPr>
        </p:nvSpPr>
        <p:spPr/>
        <p:txBody>
          <a:bodyPr/>
          <a:lstStyle/>
          <a:p>
            <a:r>
              <a:rPr lang="nl-BE" dirty="0"/>
              <a:t>De registratieprocedure wordt eindelijk geformaliseerd in de wetgeving, wat weinig verschil maakt in de Belgische context. Voor lidstaten die het registratieproces vaak uitstellen of slecht organiseren, is deze expliciete beschrijving van het registratieproces een vooruitgang.</a:t>
            </a:r>
          </a:p>
          <a:p>
            <a:endParaRPr lang="nl-BE" dirty="0"/>
          </a:p>
          <a:p>
            <a:r>
              <a:rPr lang="nl-BE" dirty="0"/>
              <a:t>De behandelingstermijnen van alle procedures worden korter, of zijn nu expliciet beschreven. Dit is een verbetering, maar belangrijk om weten dat dit nog steeds geen termijnen van orde zijn. Met andere woorden: er gebeurt niets als de beslissingsautoriteit deze termijnen overschrijdt. </a:t>
            </a:r>
          </a:p>
          <a:p>
            <a:endParaRPr lang="nl-BE" dirty="0"/>
          </a:p>
          <a:p>
            <a:endParaRPr lang="nl-BE" dirty="0"/>
          </a:p>
        </p:txBody>
      </p:sp>
      <p:sp>
        <p:nvSpPr>
          <p:cNvPr id="4" name="Slide Number Placeholder 3">
            <a:extLst>
              <a:ext uri="{FF2B5EF4-FFF2-40B4-BE49-F238E27FC236}">
                <a16:creationId xmlns:a16="http://schemas.microsoft.com/office/drawing/2014/main" id="{41ED99ED-18B6-CA83-C32D-7FAA8A1E6F11}"/>
              </a:ext>
            </a:extLst>
          </p:cNvPr>
          <p:cNvSpPr>
            <a:spLocks noGrp="1"/>
          </p:cNvSpPr>
          <p:nvPr>
            <p:ph type="sldNum" sz="quarter" idx="5"/>
          </p:nvPr>
        </p:nvSpPr>
        <p:spPr/>
        <p:txBody>
          <a:bodyPr/>
          <a:lstStyle/>
          <a:p>
            <a:fld id="{7537D34B-FDB5-4F2D-8FE6-FBA236548F14}" type="slidenum">
              <a:rPr lang="nl-BE" smtClean="0"/>
              <a:t>6</a:t>
            </a:fld>
            <a:endParaRPr lang="nl-BE"/>
          </a:p>
        </p:txBody>
      </p:sp>
    </p:spTree>
    <p:extLst>
      <p:ext uri="{BB962C8B-B14F-4D97-AF65-F5344CB8AC3E}">
        <p14:creationId xmlns:p14="http://schemas.microsoft.com/office/powerpoint/2010/main" val="162213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C0553-77F1-14EB-7E89-18CAB922C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F8B4D-69F9-DABF-74E5-B2FDEAEB6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D079E-D998-C6D4-65E6-C7D48834938E}"/>
              </a:ext>
            </a:extLst>
          </p:cNvPr>
          <p:cNvSpPr>
            <a:spLocks noGrp="1"/>
          </p:cNvSpPr>
          <p:nvPr>
            <p:ph type="body" idx="1"/>
          </p:nvPr>
        </p:nvSpPr>
        <p:spPr/>
        <p:txBody>
          <a:bodyPr/>
          <a:lstStyle/>
          <a:p>
            <a:r>
              <a:rPr lang="nl-BE" dirty="0"/>
              <a:t>De beslissing ten gronde kan uitgesteld worden tot uiterlijk 21 maanden na indiening van het verzoek, vanwege een onzekere situatie in het land van herkomst die tijdelijk is. De beslissingsautoriteit zorgt ervoor dat:</a:t>
            </a:r>
          </a:p>
          <a:p>
            <a:pPr marL="171450" indent="-171450">
              <a:buFont typeface="Arial" panose="020B0604020202020204" pitchFamily="34" charset="0"/>
              <a:buChar char="•"/>
            </a:pPr>
            <a:r>
              <a:rPr lang="nl-BE" dirty="0"/>
              <a:t>Situatie in land van herkomst om de vier maanden onderzocht wordt	</a:t>
            </a:r>
          </a:p>
          <a:p>
            <a:pPr marL="171450" indent="-171450">
              <a:buFont typeface="Arial" panose="020B0604020202020204" pitchFamily="34" charset="0"/>
              <a:buChar char="•"/>
            </a:pPr>
            <a:r>
              <a:rPr lang="nl-BE" dirty="0"/>
              <a:t>Er rekening wordt gehouden met, indien beschikbaar, evaluaties van de EUAA</a:t>
            </a:r>
          </a:p>
          <a:p>
            <a:pPr marL="171450" indent="-171450">
              <a:buFont typeface="Arial" panose="020B0604020202020204" pitchFamily="34" charset="0"/>
              <a:buChar char="•"/>
            </a:pPr>
            <a:r>
              <a:rPr lang="nl-BE" dirty="0"/>
              <a:t>De betrokken verzoekers zo snel mogelijk op de hoogte worden gebracht van de redenen voor het uitstel in een taal die zij geacht worden te begrijpen</a:t>
            </a:r>
          </a:p>
        </p:txBody>
      </p:sp>
      <p:sp>
        <p:nvSpPr>
          <p:cNvPr id="4" name="Slide Number Placeholder 3">
            <a:extLst>
              <a:ext uri="{FF2B5EF4-FFF2-40B4-BE49-F238E27FC236}">
                <a16:creationId xmlns:a16="http://schemas.microsoft.com/office/drawing/2014/main" id="{4EF3B3E9-DBB9-0CCF-9125-5096E14BFCB0}"/>
              </a:ext>
            </a:extLst>
          </p:cNvPr>
          <p:cNvSpPr>
            <a:spLocks noGrp="1"/>
          </p:cNvSpPr>
          <p:nvPr>
            <p:ph type="sldNum" sz="quarter" idx="5"/>
          </p:nvPr>
        </p:nvSpPr>
        <p:spPr/>
        <p:txBody>
          <a:bodyPr/>
          <a:lstStyle/>
          <a:p>
            <a:fld id="{7537D34B-FDB5-4F2D-8FE6-FBA236548F14}" type="slidenum">
              <a:rPr lang="nl-BE" smtClean="0"/>
              <a:t>7</a:t>
            </a:fld>
            <a:endParaRPr lang="nl-BE"/>
          </a:p>
        </p:txBody>
      </p:sp>
    </p:spTree>
    <p:extLst>
      <p:ext uri="{BB962C8B-B14F-4D97-AF65-F5344CB8AC3E}">
        <p14:creationId xmlns:p14="http://schemas.microsoft.com/office/powerpoint/2010/main" val="60527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80F38-1145-ED10-E576-C91FC7B5B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41D-E0E8-0D42-0BE5-97FCBA482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32447-64AC-66DD-429A-30F322270C4F}"/>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37F66A42-F580-8B6F-01B0-0B721A456F75}"/>
              </a:ext>
            </a:extLst>
          </p:cNvPr>
          <p:cNvSpPr>
            <a:spLocks noGrp="1"/>
          </p:cNvSpPr>
          <p:nvPr>
            <p:ph type="sldNum" sz="quarter" idx="5"/>
          </p:nvPr>
        </p:nvSpPr>
        <p:spPr/>
        <p:txBody>
          <a:bodyPr/>
          <a:lstStyle/>
          <a:p>
            <a:fld id="{7537D34B-FDB5-4F2D-8FE6-FBA236548F14}" type="slidenum">
              <a:rPr lang="nl-BE" smtClean="0"/>
              <a:t>8</a:t>
            </a:fld>
            <a:endParaRPr lang="nl-BE"/>
          </a:p>
        </p:txBody>
      </p:sp>
    </p:spTree>
    <p:extLst>
      <p:ext uri="{BB962C8B-B14F-4D97-AF65-F5344CB8AC3E}">
        <p14:creationId xmlns:p14="http://schemas.microsoft.com/office/powerpoint/2010/main" val="353411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In de huidige Richtlijn </a:t>
            </a:r>
            <a:r>
              <a:rPr lang="nl-BE" i="1" dirty="0"/>
              <a:t>mogen </a:t>
            </a:r>
            <a:r>
              <a:rPr lang="nl-BE" i="0" dirty="0"/>
              <a:t>lidstaten van verzoekers eisen dat zij zelf alle relevante elementen en documenten voorleggen ter ondersteuning van hun VIB. Nu wordt dit een verplichting voor verzoekers.</a:t>
            </a:r>
            <a:br>
              <a:rPr lang="nl-BE" i="0" dirty="0"/>
            </a:br>
            <a:br>
              <a:rPr lang="nl-BE" i="0" dirty="0"/>
            </a:br>
            <a:r>
              <a:rPr lang="nl-BE" i="0" dirty="0"/>
              <a:t>Lidstaten moeten nu het binnenlands beschermingsalternatief toepassen, maar wel met meer waarborgen voor verzoekers</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10</a:t>
            </a:fld>
            <a:endParaRPr lang="nl-BE"/>
          </a:p>
        </p:txBody>
      </p:sp>
    </p:spTree>
    <p:extLst>
      <p:ext uri="{BB962C8B-B14F-4D97-AF65-F5344CB8AC3E}">
        <p14:creationId xmlns:p14="http://schemas.microsoft.com/office/powerpoint/2010/main" val="312182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696-2E3A-DDBF-4584-A841B47BF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DF02E-29C6-BA7E-21DA-6808800D5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F38AE-48DC-FBA2-91A1-974C1E8F7C9F}"/>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EF42CAD9-D0A9-47CA-5011-66963B32D013}"/>
              </a:ext>
            </a:extLst>
          </p:cNvPr>
          <p:cNvSpPr>
            <a:spLocks noGrp="1"/>
          </p:cNvSpPr>
          <p:nvPr>
            <p:ph type="sldNum" sz="quarter" idx="5"/>
          </p:nvPr>
        </p:nvSpPr>
        <p:spPr/>
        <p:txBody>
          <a:bodyPr/>
          <a:lstStyle/>
          <a:p>
            <a:fld id="{7537D34B-FDB5-4F2D-8FE6-FBA236548F14}" type="slidenum">
              <a:rPr lang="nl-BE" smtClean="0"/>
              <a:t>12</a:t>
            </a:fld>
            <a:endParaRPr lang="nl-BE"/>
          </a:p>
        </p:txBody>
      </p:sp>
    </p:spTree>
    <p:extLst>
      <p:ext uri="{BB962C8B-B14F-4D97-AF65-F5344CB8AC3E}">
        <p14:creationId xmlns:p14="http://schemas.microsoft.com/office/powerpoint/2010/main" val="402249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De grensprocedure kan worden toegepast:</a:t>
            </a:r>
          </a:p>
          <a:p>
            <a:pPr marL="171450" indent="-171450">
              <a:buFont typeface="Arial" panose="020B0604020202020204" pitchFamily="34" charset="0"/>
              <a:buChar char="•"/>
            </a:pPr>
            <a:r>
              <a:rPr lang="nl-BE" sz="1200" b="0" i="0" u="none" strike="noStrike" kern="1200" baseline="0" dirty="0">
                <a:solidFill>
                  <a:schemeClr val="tx1"/>
                </a:solidFill>
                <a:latin typeface="+mn-lt"/>
                <a:ea typeface="+mn-ea"/>
                <a:cs typeface="+mn-cs"/>
              </a:rPr>
              <a:t>na de indiening van een verzoek aan een doorlaatpost aan de buitengrens of in een transitzone;</a:t>
            </a:r>
          </a:p>
          <a:p>
            <a:pPr marL="171450" indent="-171450">
              <a:buFont typeface="Arial" panose="020B0604020202020204" pitchFamily="34" charset="0"/>
              <a:buChar char="•"/>
            </a:pPr>
            <a:r>
              <a:rPr lang="nl-BE" sz="1200" b="0" i="0" u="none" strike="noStrike" kern="1200" baseline="0" dirty="0">
                <a:solidFill>
                  <a:schemeClr val="tx1"/>
                </a:solidFill>
                <a:latin typeface="+mn-lt"/>
                <a:ea typeface="+mn-ea"/>
                <a:cs typeface="+mn-cs"/>
              </a:rPr>
              <a:t>na een aanhouding in verband met een onrechtmatige overschrijding van de buitengrens;</a:t>
            </a:r>
          </a:p>
          <a:p>
            <a:pPr marL="171450" indent="-171450">
              <a:buFont typeface="Arial" panose="020B0604020202020204" pitchFamily="34" charset="0"/>
              <a:buChar char="•"/>
            </a:pPr>
            <a:r>
              <a:rPr lang="nl-BE" sz="1200" b="0" i="0" u="none" strike="noStrike" kern="1200" baseline="0" dirty="0">
                <a:solidFill>
                  <a:schemeClr val="tx1"/>
                </a:solidFill>
                <a:latin typeface="+mn-lt"/>
                <a:ea typeface="+mn-ea"/>
                <a:cs typeface="+mn-cs"/>
              </a:rPr>
              <a:t>na een ontscheping op het grondgebied van een lidstaat volgend op een opsporings- en reddingsoperatie;</a:t>
            </a:r>
          </a:p>
          <a:p>
            <a:pPr marL="171450" indent="-171450">
              <a:buFont typeface="Arial" panose="020B0604020202020204" pitchFamily="34" charset="0"/>
              <a:buChar char="•"/>
            </a:pPr>
            <a:r>
              <a:rPr lang="nl-BE" sz="1200" b="0" i="0" u="none" strike="noStrike" kern="1200" baseline="0" dirty="0">
                <a:solidFill>
                  <a:schemeClr val="tx1"/>
                </a:solidFill>
                <a:latin typeface="+mn-lt"/>
                <a:ea typeface="+mn-ea"/>
                <a:cs typeface="+mn-cs"/>
              </a:rPr>
              <a:t>na een herplaatsing overeenkomstig artikel 67, lid 11, van Verordening (EU) 2024/1351.</a:t>
            </a:r>
          </a:p>
          <a:p>
            <a:pPr marL="171450" indent="-171450">
              <a:buFont typeface="Arial" panose="020B0604020202020204" pitchFamily="34" charset="0"/>
              <a:buChar char="•"/>
            </a:pPr>
            <a:endParaRPr lang="nl-B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nl-BE" sz="1200" b="0" i="0" u="none" strike="noStrike" kern="1200" baseline="0" dirty="0">
                <a:solidFill>
                  <a:schemeClr val="tx1"/>
                </a:solidFill>
                <a:latin typeface="+mn-lt"/>
                <a:ea typeface="+mn-ea"/>
                <a:cs typeface="+mn-cs"/>
              </a:rPr>
              <a:t>In één van deze vier situaties, kan de beslissingsautoriteit overgaan tot een grensprocedure voor een beslissing over de ontvankelijkheid van een verzoek, of ten gronde bij een versnelde behandeling. Daarnaast zijn er drie categorieën van verzoeken die lidstaten verplicht in de grensprocedure moeten behandelen, als zij zich in een van de vier bovenstaande situaties bevinden. </a:t>
            </a:r>
          </a:p>
          <a:p>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16</a:t>
            </a:fld>
            <a:endParaRPr lang="nl-BE"/>
          </a:p>
        </p:txBody>
      </p:sp>
    </p:spTree>
    <p:extLst>
      <p:ext uri="{BB962C8B-B14F-4D97-AF65-F5344CB8AC3E}">
        <p14:creationId xmlns:p14="http://schemas.microsoft.com/office/powerpoint/2010/main" val="217057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D3E2-0073-15B1-DE47-B804DFA48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2D12C-B81D-C327-E245-2EFB7CA1D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8D4AB-BAC1-30A4-9E5A-40537AC29C69}"/>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1027A90F-9E7F-EDAC-3101-4B84189BCD9D}"/>
              </a:ext>
            </a:extLst>
          </p:cNvPr>
          <p:cNvSpPr>
            <a:spLocks noGrp="1"/>
          </p:cNvSpPr>
          <p:nvPr>
            <p:ph type="sldNum" sz="quarter" idx="5"/>
          </p:nvPr>
        </p:nvSpPr>
        <p:spPr/>
        <p:txBody>
          <a:bodyPr/>
          <a:lstStyle/>
          <a:p>
            <a:fld id="{7537D34B-FDB5-4F2D-8FE6-FBA236548F14}" type="slidenum">
              <a:rPr lang="nl-BE" smtClean="0"/>
              <a:t>17</a:t>
            </a:fld>
            <a:endParaRPr lang="nl-BE"/>
          </a:p>
        </p:txBody>
      </p:sp>
    </p:spTree>
    <p:extLst>
      <p:ext uri="{BB962C8B-B14F-4D97-AF65-F5344CB8AC3E}">
        <p14:creationId xmlns:p14="http://schemas.microsoft.com/office/powerpoint/2010/main" val="3434573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42D06B-FAF6-1CE4-7A25-61348C30B54E}"/>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B3A5267F-8D0E-620D-46CD-7B24A415DFD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91D9A26-5171-DC55-7AA5-CEACB66B3D33}"/>
              </a:ext>
            </a:extLst>
          </p:cNvPr>
          <p:cNvSpPr>
            <a:spLocks noGrp="1"/>
          </p:cNvSpPr>
          <p:nvPr>
            <p:ph type="sldNum" sz="quarter" idx="12"/>
          </p:nvPr>
        </p:nvSpPr>
        <p:spPr/>
        <p:txBody>
          <a:bodyPr/>
          <a:lstStyle/>
          <a:p>
            <a:fld id="{3FEEDF08-6A1F-4079-B905-34582C3F35CF}" type="slidenum">
              <a:rPr lang="nl-BE" smtClean="0"/>
              <a:t>‹#›</a:t>
            </a:fld>
            <a:endParaRPr lang="nl-BE"/>
          </a:p>
        </p:txBody>
      </p:sp>
      <p:sp>
        <p:nvSpPr>
          <p:cNvPr id="11" name="Title 1">
            <a:extLst>
              <a:ext uri="{FF2B5EF4-FFF2-40B4-BE49-F238E27FC236}">
                <a16:creationId xmlns:a16="http://schemas.microsoft.com/office/drawing/2014/main" id="{8043A44C-C2C0-AB2D-53C6-D2BEF57B1B0E}"/>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2" name="Content Placeholder 2">
            <a:extLst>
              <a:ext uri="{FF2B5EF4-FFF2-40B4-BE49-F238E27FC236}">
                <a16:creationId xmlns:a16="http://schemas.microsoft.com/office/drawing/2014/main" id="{B1960F63-6839-CD8B-15C4-FEB185517648}"/>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5" name="Title 1">
            <a:extLst>
              <a:ext uri="{FF2B5EF4-FFF2-40B4-BE49-F238E27FC236}">
                <a16:creationId xmlns:a16="http://schemas.microsoft.com/office/drawing/2014/main" id="{830CBA95-12DC-AEF2-C55E-635D139280A8}"/>
              </a:ext>
            </a:extLst>
          </p:cNvPr>
          <p:cNvSpPr txBox="1">
            <a:spLocks/>
          </p:cNvSpPr>
          <p:nvPr userDrawn="1"/>
        </p:nvSpPr>
        <p:spPr>
          <a:xfrm>
            <a:off x="533400" y="1238139"/>
            <a:ext cx="7315200" cy="929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highlight>
                  <a:srgbClr val="2894A7"/>
                </a:highlight>
                <a:latin typeface="Impact" panose="020B0806030902050204" pitchFamily="34" charset="0"/>
                <a:ea typeface="+mj-ea"/>
                <a:cs typeface="+mj-cs"/>
              </a:defRPr>
            </a:lvl1pPr>
          </a:lstStyle>
          <a:p>
            <a:endParaRPr lang="nl-BE"/>
          </a:p>
        </p:txBody>
      </p:sp>
      <p:pic>
        <p:nvPicPr>
          <p:cNvPr id="3" name="Picture 2" descr="Afbeelding met Menselijk gezicht, persoon, kleding, overdekt&#10;&#10;Door AI gegenereerde inhoud is mogelijk onjuist.">
            <a:extLst>
              <a:ext uri="{FF2B5EF4-FFF2-40B4-BE49-F238E27FC236}">
                <a16:creationId xmlns:a16="http://schemas.microsoft.com/office/drawing/2014/main" id="{BAF8D851-FEB9-0A5E-3ADA-49DE61A3D6E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302"/>
          <a:stretch/>
        </p:blipFill>
        <p:spPr bwMode="auto">
          <a:xfrm>
            <a:off x="7999560" y="0"/>
            <a:ext cx="4192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0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CB65-5A1F-F8D5-93FF-DDF8E280E5A5}"/>
              </a:ext>
            </a:extLst>
          </p:cNvPr>
          <p:cNvSpPr>
            <a:spLocks noGrp="1"/>
          </p:cNvSpPr>
          <p:nvPr>
            <p:ph type="title" hasCustomPrompt="1"/>
          </p:nvPr>
        </p:nvSpPr>
        <p:spPr>
          <a:xfrm>
            <a:off x="381000" y="362527"/>
            <a:ext cx="7969370" cy="1325563"/>
          </a:xfrm>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E6EC1025-8AE3-781C-5565-25CB5DC81A3A}"/>
              </a:ext>
            </a:extLst>
          </p:cNvPr>
          <p:cNvSpPr>
            <a:spLocks noGrp="1"/>
          </p:cNvSpPr>
          <p:nvPr>
            <p:ph sz="half" idx="1"/>
          </p:nvPr>
        </p:nvSpPr>
        <p:spPr>
          <a:xfrm>
            <a:off x="838200" y="1825625"/>
            <a:ext cx="5181600" cy="435133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C3A74328-B0B4-3EDF-D71B-BE1F4140926C}"/>
              </a:ext>
            </a:extLst>
          </p:cNvPr>
          <p:cNvSpPr>
            <a:spLocks noGrp="1"/>
          </p:cNvSpPr>
          <p:nvPr>
            <p:ph sz="half" idx="2"/>
          </p:nvPr>
        </p:nvSpPr>
        <p:spPr>
          <a:xfrm>
            <a:off x="6172200" y="1825625"/>
            <a:ext cx="5181600" cy="435133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2D91F770-8BDC-E8DD-80F5-F21584470814}"/>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6" name="Footer Placeholder 5">
            <a:extLst>
              <a:ext uri="{FF2B5EF4-FFF2-40B4-BE49-F238E27FC236}">
                <a16:creationId xmlns:a16="http://schemas.microsoft.com/office/drawing/2014/main" id="{04728B27-5793-9754-0BD4-2B3A60473AF0}"/>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B153C1CB-981D-0217-9AC1-16FF4E7407B0}"/>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85286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BFFC-7CA5-0693-D1B8-9ECDDA7A5D54}"/>
              </a:ext>
            </a:extLst>
          </p:cNvPr>
          <p:cNvSpPr>
            <a:spLocks noGrp="1"/>
          </p:cNvSpPr>
          <p:nvPr>
            <p:ph type="title" hasCustomPrompt="1"/>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2AD3FD1-AA9E-E3CA-2396-02E8F6D951B9}"/>
              </a:ext>
            </a:extLst>
          </p:cNvPr>
          <p:cNvSpPr>
            <a:spLocks noGrp="1"/>
          </p:cNvSpPr>
          <p:nvPr>
            <p:ph type="body" idx="1"/>
          </p:nvPr>
        </p:nvSpPr>
        <p:spPr>
          <a:xfrm>
            <a:off x="839788" y="1681163"/>
            <a:ext cx="5157787" cy="823912"/>
          </a:xfrm>
        </p:spPr>
        <p:txBody>
          <a:bodyPr anchor="b"/>
          <a:lstStyle>
            <a:lvl1pPr marL="0" indent="0">
              <a:buNone/>
              <a:defRPr sz="2400" b="1">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F5284-22D3-17D1-E80F-5522452C323B}"/>
              </a:ext>
            </a:extLst>
          </p:cNvPr>
          <p:cNvSpPr>
            <a:spLocks noGrp="1"/>
          </p:cNvSpPr>
          <p:nvPr>
            <p:ph sz="half" idx="2"/>
          </p:nvPr>
        </p:nvSpPr>
        <p:spPr>
          <a:xfrm>
            <a:off x="839788" y="2505075"/>
            <a:ext cx="5157787" cy="368458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0F98B7B7-4581-519E-AAAF-97FC9D95856A}"/>
              </a:ext>
            </a:extLst>
          </p:cNvPr>
          <p:cNvSpPr>
            <a:spLocks noGrp="1"/>
          </p:cNvSpPr>
          <p:nvPr>
            <p:ph type="body" sz="quarter" idx="3"/>
          </p:nvPr>
        </p:nvSpPr>
        <p:spPr>
          <a:xfrm>
            <a:off x="6172200" y="1681163"/>
            <a:ext cx="5183188" cy="823912"/>
          </a:xfrm>
        </p:spPr>
        <p:txBody>
          <a:bodyPr anchor="b">
            <a:normAutofit/>
          </a:bodyPr>
          <a:lstStyle>
            <a:lvl1pPr marL="0" indent="0">
              <a:buNone/>
              <a:defRPr lang="en-US" sz="2400" b="1" kern="1200" dirty="0">
                <a:solidFill>
                  <a:schemeClr val="tx1"/>
                </a:solidFill>
                <a:latin typeface="Franklin Gothic Medium Cond" panose="020B06060304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151D6-7478-498F-76A7-9F3E110A0844}"/>
              </a:ext>
            </a:extLst>
          </p:cNvPr>
          <p:cNvSpPr>
            <a:spLocks noGrp="1"/>
          </p:cNvSpPr>
          <p:nvPr>
            <p:ph sz="quarter" idx="4"/>
          </p:nvPr>
        </p:nvSpPr>
        <p:spPr>
          <a:xfrm>
            <a:off x="6172200" y="2505075"/>
            <a:ext cx="5183188" cy="368458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C953184B-09D4-1574-3BC6-DECFA960D9C7}"/>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8" name="Footer Placeholder 7">
            <a:extLst>
              <a:ext uri="{FF2B5EF4-FFF2-40B4-BE49-F238E27FC236}">
                <a16:creationId xmlns:a16="http://schemas.microsoft.com/office/drawing/2014/main" id="{9C9018D2-16D4-AC0C-7F2E-BA6DDD21FE6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74AF6695-E530-D10D-5005-FE08725B6DE4}"/>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97409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2D497-58DA-CDF3-F5AA-B99999DCF429}"/>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3" name="Footer Placeholder 2">
            <a:extLst>
              <a:ext uri="{FF2B5EF4-FFF2-40B4-BE49-F238E27FC236}">
                <a16:creationId xmlns:a16="http://schemas.microsoft.com/office/drawing/2014/main" id="{6F44A7E8-4966-F637-BB58-A995BE7164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480DBF7C-2D77-33D3-11C1-82F605B1C06C}"/>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4098" name="Picture 2" descr="A group of people sitting at a table&#10;&#10;AI-generated content may be incorrect.">
            <a:extLst>
              <a:ext uri="{FF2B5EF4-FFF2-40B4-BE49-F238E27FC236}">
                <a16:creationId xmlns:a16="http://schemas.microsoft.com/office/drawing/2014/main" id="{98F52ECB-3068-BB4B-07C6-EA5D4158BF4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40" r="22911"/>
          <a:stretch/>
        </p:blipFill>
        <p:spPr bwMode="auto">
          <a:xfrm>
            <a:off x="7999561" y="2854"/>
            <a:ext cx="4192439" cy="685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08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CF92-806A-71C7-B35D-44ED467CD7F9}"/>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41B02804-2A7F-2FE1-4092-B16C924CA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11E2AE4-0AA8-8289-4F30-54AA6D082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5E145-ADA6-0BD9-1C63-7A5A8A2E1C06}"/>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6" name="Footer Placeholder 5">
            <a:extLst>
              <a:ext uri="{FF2B5EF4-FFF2-40B4-BE49-F238E27FC236}">
                <a16:creationId xmlns:a16="http://schemas.microsoft.com/office/drawing/2014/main" id="{C4B902FE-4F38-3239-7185-0D478E03A8F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E653D69-44CF-FE1C-4FB6-62B002A3DCAB}"/>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2047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C1D-8898-BC9D-B5A7-4D82ED2C99E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0A6EFA6-95FD-382B-36DE-201E23FF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4F2C0EBE-50DC-9ECE-E0E7-2BDD0A30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5231-63A8-FAC0-F2C7-09B6277B891D}"/>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6" name="Footer Placeholder 5">
            <a:extLst>
              <a:ext uri="{FF2B5EF4-FFF2-40B4-BE49-F238E27FC236}">
                <a16:creationId xmlns:a16="http://schemas.microsoft.com/office/drawing/2014/main" id="{36C42B50-85B7-DE85-0218-3058998FE14D}"/>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8488D96-502C-668A-53BA-7DA146A32234}"/>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9556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D5E9-B88F-F6FA-D526-2A3D901C7AA1}"/>
              </a:ext>
            </a:extLst>
          </p:cNvPr>
          <p:cNvSpPr>
            <a:spLocks noGrp="1"/>
          </p:cNvSpPr>
          <p:nvPr>
            <p:ph type="title" hasCustomPrompt="1"/>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BB18978F-A5E7-A28C-4975-7168BACCB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3D00F5B-1401-5EF6-8666-4393DA47EB8D}"/>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15D5D08-9AA3-8ACC-271E-060FABE293C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8AF12E4-9C40-5720-62B3-CFAD1804B5C5}"/>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39726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8EE58-3ED6-820D-B082-E1BFD7046C88}"/>
              </a:ext>
            </a:extLst>
          </p:cNvPr>
          <p:cNvSpPr>
            <a:spLocks noGrp="1"/>
          </p:cNvSpPr>
          <p:nvPr>
            <p:ph type="title" orient="vert" hasCustomPrompt="1"/>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7C431B6B-7E5B-5228-903D-B412082A8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1FEB6EE-76A7-C0CE-87B3-41C38DFE2A7E}"/>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10005E0C-BFAA-2DFE-4DED-6BA786B841E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38D14BB-7CC4-12BA-F318-B6E0E153507E}"/>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51416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4BF7-DDE2-AF23-4F20-61C4A676E78A}"/>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D72DCA10-21D7-17BB-412B-516CBD5C72C8}"/>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4" name="Footer Placeholder 3">
            <a:extLst>
              <a:ext uri="{FF2B5EF4-FFF2-40B4-BE49-F238E27FC236}">
                <a16:creationId xmlns:a16="http://schemas.microsoft.com/office/drawing/2014/main" id="{46A48EE4-EE94-D47D-235B-E0DC55A266C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AAA30477-964D-B939-4E74-2E5B7A196E07}"/>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427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8" name="Picture 4" descr="A person standing in front of a screen&#10;&#10;AI-generated content may be incorrect.">
            <a:extLst>
              <a:ext uri="{FF2B5EF4-FFF2-40B4-BE49-F238E27FC236}">
                <a16:creationId xmlns:a16="http://schemas.microsoft.com/office/drawing/2014/main" id="{7233E7F7-483C-44C2-A162-82593494FBF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7219" t="208" r="12027" b="-208"/>
          <a:stretch/>
        </p:blipFill>
        <p:spPr bwMode="auto">
          <a:xfrm>
            <a:off x="7989455" y="-1"/>
            <a:ext cx="4202545" cy="687453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BB27C86-7B4C-5F61-1C52-0D9D3D6C1A4B}"/>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2A63C5B-8006-C788-E575-4765AEA71AA9}"/>
              </a:ext>
            </a:extLst>
          </p:cNvPr>
          <p:cNvSpPr>
            <a:spLocks noGrp="1"/>
          </p:cNvSpPr>
          <p:nvPr>
            <p:ph idx="1"/>
          </p:nvPr>
        </p:nvSpPr>
        <p:spPr>
          <a:xfrm>
            <a:off x="381000" y="1844426"/>
            <a:ext cx="7315200" cy="3863647"/>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61465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2" descr="A group of people walking on a path in a field&#10;&#10;AI-generated content may be incorrect.">
            <a:extLst>
              <a:ext uri="{FF2B5EF4-FFF2-40B4-BE49-F238E27FC236}">
                <a16:creationId xmlns:a16="http://schemas.microsoft.com/office/drawing/2014/main" id="{1ADFFB27-591B-492D-999C-D66A517D509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415" r="41836"/>
          <a:stretch/>
        </p:blipFill>
        <p:spPr bwMode="auto">
          <a:xfrm>
            <a:off x="8008187" y="0"/>
            <a:ext cx="4183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A3529415-24B4-9035-82E5-671A18A414CC}"/>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5" name="Content Placeholder 2">
            <a:extLst>
              <a:ext uri="{FF2B5EF4-FFF2-40B4-BE49-F238E27FC236}">
                <a16:creationId xmlns:a16="http://schemas.microsoft.com/office/drawing/2014/main" id="{A7C4B08F-B1C6-C5CE-A7ED-EFDEDBCD13AF}"/>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3232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2050" name="Picture 2" descr="A group of women walking in a street&#10;&#10;AI-generated content may be incorrect.">
            <a:extLst>
              <a:ext uri="{FF2B5EF4-FFF2-40B4-BE49-F238E27FC236}">
                <a16:creationId xmlns:a16="http://schemas.microsoft.com/office/drawing/2014/main" id="{3C1CCFAD-F60A-5619-91E6-D9594C0E1E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150" r="32140"/>
          <a:stretch/>
        </p:blipFill>
        <p:spPr bwMode="auto">
          <a:xfrm flipH="1">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C542A79-872E-368E-F2A8-A7E9C6A1B6A2}"/>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4" name="Content Placeholder 2">
            <a:extLst>
              <a:ext uri="{FF2B5EF4-FFF2-40B4-BE49-F238E27FC236}">
                <a16:creationId xmlns:a16="http://schemas.microsoft.com/office/drawing/2014/main" id="{852D090A-9D49-3167-779D-831D63846D5F}"/>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75904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2" descr="A person with her arms up and a person with his arms raised&#10;&#10;AI-generated content may be incorrect.">
            <a:extLst>
              <a:ext uri="{FF2B5EF4-FFF2-40B4-BE49-F238E27FC236}">
                <a16:creationId xmlns:a16="http://schemas.microsoft.com/office/drawing/2014/main" id="{AF325AAB-79D0-1CB6-DA80-5B25EE260D0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423" r="30829"/>
          <a:stretch/>
        </p:blipFill>
        <p:spPr bwMode="auto">
          <a:xfrm>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4062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a:xfrm>
            <a:off x="4038600" y="6356350"/>
            <a:ext cx="3733800" cy="365125"/>
          </a:xfrm>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170" name="Picture 2" descr="A person carrying a mattress&#10;&#10;AI-generated content may be incorrect.">
            <a:extLst>
              <a:ext uri="{FF2B5EF4-FFF2-40B4-BE49-F238E27FC236}">
                <a16:creationId xmlns:a16="http://schemas.microsoft.com/office/drawing/2014/main" id="{96EEA8D2-9F10-528F-3D48-932B768A85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560"/>
          <a:stretch/>
        </p:blipFill>
        <p:spPr bwMode="auto">
          <a:xfrm>
            <a:off x="8008188" y="-5196"/>
            <a:ext cx="4183812" cy="686319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72B85ACE-D9F7-D2F3-1CAC-BBC16E9BC19A}"/>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6" name="Content Placeholder 2">
            <a:extLst>
              <a:ext uri="{FF2B5EF4-FFF2-40B4-BE49-F238E27FC236}">
                <a16:creationId xmlns:a16="http://schemas.microsoft.com/office/drawing/2014/main" id="{78DEABEE-50C9-ED19-4579-2FE2EEA84465}"/>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17815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76F80F-235A-1031-27C0-A39630846F6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4" name="Footer Placeholder 3">
            <a:extLst>
              <a:ext uri="{FF2B5EF4-FFF2-40B4-BE49-F238E27FC236}">
                <a16:creationId xmlns:a16="http://schemas.microsoft.com/office/drawing/2014/main" id="{2FDD2E67-85FC-49CE-EDFF-3DF44131115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ABDB9C7D-8CCE-038B-682E-7EC5C64B3414}"/>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4" descr="A group of people standing around a table&#10;&#10;AI-generated content may be incorrect.">
            <a:extLst>
              <a:ext uri="{FF2B5EF4-FFF2-40B4-BE49-F238E27FC236}">
                <a16:creationId xmlns:a16="http://schemas.microsoft.com/office/drawing/2014/main" id="{2D80A7CC-27D4-58F8-8715-831BA0BA14D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023" r="45590"/>
          <a:stretch/>
        </p:blipFill>
        <p:spPr bwMode="auto">
          <a:xfrm>
            <a:off x="7999561" y="0"/>
            <a:ext cx="4192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9E5A5E5-71FD-5C3B-67E4-8901DB5A6D28}"/>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Tree>
    <p:extLst>
      <p:ext uri="{BB962C8B-B14F-4D97-AF65-F5344CB8AC3E}">
        <p14:creationId xmlns:p14="http://schemas.microsoft.com/office/powerpoint/2010/main" val="33901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0999" y="821929"/>
            <a:ext cx="10972799"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109728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5599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AF0A-65BF-4B69-D217-B5F2CF791F81}"/>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06C01D27-F380-61E9-388D-0FAB3A0456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Franklin Gothic Medium Cond" panose="020B06060304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8E0C9-6A20-F674-BC0F-2901DC5CB577}"/>
              </a:ext>
            </a:extLst>
          </p:cNvPr>
          <p:cNvSpPr>
            <a:spLocks noGrp="1"/>
          </p:cNvSpPr>
          <p:nvPr>
            <p:ph type="dt" sz="half" idx="10"/>
          </p:nvPr>
        </p:nvSpPr>
        <p:spPr/>
        <p:txBody>
          <a:body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A74C0500-9724-F43C-D866-6D79869B14E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84A6F780-2B8E-A6D7-D63F-F597BBE4CAA1}"/>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9747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2CD96-F7BD-4C12-12E9-2FCB92B86336}"/>
              </a:ext>
            </a:extLst>
          </p:cNvPr>
          <p:cNvSpPr>
            <a:spLocks noGrp="1"/>
          </p:cNvSpPr>
          <p:nvPr>
            <p:ph type="title"/>
          </p:nvPr>
        </p:nvSpPr>
        <p:spPr>
          <a:xfrm>
            <a:off x="381000" y="803564"/>
            <a:ext cx="7315200" cy="884526"/>
          </a:xfrm>
          <a:prstGeom prst="rect">
            <a:avLst/>
          </a:prstGeom>
        </p:spPr>
        <p:txBody>
          <a:bodyPr vert="horz" lIns="91440" tIns="45720" rIns="91440" bIns="45720" rtlCol="0" anchor="ctr">
            <a:normAutofit/>
          </a:bodyPr>
          <a:lstStyle/>
          <a:p>
            <a:r>
              <a:rPr lang="en-BE"/>
              <a:t>HOOFD</a:t>
            </a:r>
            <a:endParaRPr lang="nl-BE"/>
          </a:p>
        </p:txBody>
      </p:sp>
      <p:sp>
        <p:nvSpPr>
          <p:cNvPr id="3" name="Text Placeholder 2">
            <a:extLst>
              <a:ext uri="{FF2B5EF4-FFF2-40B4-BE49-F238E27FC236}">
                <a16:creationId xmlns:a16="http://schemas.microsoft.com/office/drawing/2014/main" id="{E616CB0F-F1C0-F144-6403-9D95A35098C0}"/>
              </a:ext>
            </a:extLst>
          </p:cNvPr>
          <p:cNvSpPr>
            <a:spLocks noGrp="1"/>
          </p:cNvSpPr>
          <p:nvPr>
            <p:ph type="body" idx="1"/>
          </p:nvPr>
        </p:nvSpPr>
        <p:spPr>
          <a:xfrm>
            <a:off x="381000" y="1846551"/>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CCD5AA9-B1E7-C117-B0DE-0C3DE602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809A6-88FE-473F-A6B4-AFCACFFD2919}" type="datetimeFigureOut">
              <a:rPr lang="nl-BE" smtClean="0"/>
              <a:t>15/10/2025</a:t>
            </a:fld>
            <a:endParaRPr lang="nl-BE"/>
          </a:p>
        </p:txBody>
      </p:sp>
      <p:sp>
        <p:nvSpPr>
          <p:cNvPr id="5" name="Footer Placeholder 4">
            <a:extLst>
              <a:ext uri="{FF2B5EF4-FFF2-40B4-BE49-F238E27FC236}">
                <a16:creationId xmlns:a16="http://schemas.microsoft.com/office/drawing/2014/main" id="{8838DC89-FF73-F3DE-B845-09CCD195B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Slide Number Placeholder 5">
            <a:extLst>
              <a:ext uri="{FF2B5EF4-FFF2-40B4-BE49-F238E27FC236}">
                <a16:creationId xmlns:a16="http://schemas.microsoft.com/office/drawing/2014/main" id="{F8C04698-028E-E1E0-B275-4555357B8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EEDF08-6A1F-4079-B905-34582C3F35CF}" type="slidenum">
              <a:rPr lang="nl-BE" smtClean="0"/>
              <a:t>‹#›</a:t>
            </a:fld>
            <a:endParaRPr lang="nl-BE"/>
          </a:p>
        </p:txBody>
      </p:sp>
      <p:pic>
        <p:nvPicPr>
          <p:cNvPr id="9" name="Picture 8">
            <a:extLst>
              <a:ext uri="{FF2B5EF4-FFF2-40B4-BE49-F238E27FC236}">
                <a16:creationId xmlns:a16="http://schemas.microsoft.com/office/drawing/2014/main" id="{6E29B015-1BB2-A7DC-2167-6C18D3C0B9C3}"/>
              </a:ext>
            </a:extLst>
          </p:cNvPr>
          <p:cNvPicPr>
            <a:picLocks noChangeAspect="1"/>
          </p:cNvPicPr>
          <p:nvPr userDrawn="1"/>
        </p:nvPicPr>
        <p:blipFill>
          <a:blip r:embed="rId19"/>
          <a:stretch>
            <a:fillRect/>
          </a:stretch>
        </p:blipFill>
        <p:spPr>
          <a:xfrm>
            <a:off x="196979" y="5843342"/>
            <a:ext cx="1710896" cy="846629"/>
          </a:xfrm>
          <a:prstGeom prst="rect">
            <a:avLst/>
          </a:prstGeom>
        </p:spPr>
      </p:pic>
    </p:spTree>
    <p:extLst>
      <p:ext uri="{BB962C8B-B14F-4D97-AF65-F5344CB8AC3E}">
        <p14:creationId xmlns:p14="http://schemas.microsoft.com/office/powerpoint/2010/main" val="165658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4" r:id="rId7"/>
    <p:sldLayoutId id="2147483664" r:id="rId8"/>
    <p:sldLayoutId id="2147483651" r:id="rId9"/>
    <p:sldLayoutId id="2147483652" r:id="rId10"/>
    <p:sldLayoutId id="2147483653" r:id="rId11"/>
    <p:sldLayoutId id="2147483655" r:id="rId12"/>
    <p:sldLayoutId id="2147483656" r:id="rId13"/>
    <p:sldLayoutId id="2147483657" r:id="rId14"/>
    <p:sldLayoutId id="2147483658" r:id="rId15"/>
    <p:sldLayoutId id="2147483659" r:id="rId16"/>
    <p:sldLayoutId id="2147483665" r:id="rId17"/>
  </p:sldLayoutIdLst>
  <p:txStyles>
    <p:titleStyle>
      <a:lvl1pPr algn="l" defTabSz="914400" rtl="0" eaLnBrk="1" latinLnBrk="0" hangingPunct="1">
        <a:lnSpc>
          <a:spcPct val="90000"/>
        </a:lnSpc>
        <a:spcBef>
          <a:spcPct val="0"/>
        </a:spcBef>
        <a:buNone/>
        <a:defRPr sz="4000" kern="1200">
          <a:solidFill>
            <a:schemeClr val="tx1"/>
          </a:solidFill>
          <a:highlight>
            <a:srgbClr val="F95738"/>
          </a:highligh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eur-lex.europa.eu/legal-content/EN/TXT/PDF/?uri=OJ:L_20240215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D1D1287-899E-51B8-DFB7-2A146D1977AA}"/>
              </a:ext>
            </a:extLst>
          </p:cNvPr>
          <p:cNvSpPr>
            <a:spLocks noGrp="1"/>
          </p:cNvSpPr>
          <p:nvPr>
            <p:ph idx="1"/>
          </p:nvPr>
        </p:nvSpPr>
        <p:spPr>
          <a:xfrm>
            <a:off x="609599" y="384528"/>
            <a:ext cx="10972800" cy="4021714"/>
          </a:xfrm>
        </p:spPr>
        <p:txBody>
          <a:bodyPr/>
          <a:lstStyle/>
          <a:p>
            <a:pPr marL="0" indent="0" algn="ctr">
              <a:buNone/>
            </a:pPr>
            <a:r>
              <a:rPr lang="nl-BE" dirty="0"/>
              <a:t>De asielprocedure en de opvang in het EU Migratiepact</a:t>
            </a:r>
          </a:p>
          <a:p>
            <a:pPr marL="0" indent="0" algn="ctr">
              <a:buNone/>
            </a:pPr>
            <a:endParaRPr lang="nl-BE" dirty="0"/>
          </a:p>
          <a:p>
            <a:pPr marL="0" indent="0" algn="ctr">
              <a:buNone/>
            </a:pPr>
            <a:r>
              <a:rPr lang="nl-BE" dirty="0"/>
              <a:t>15/10/2025</a:t>
            </a:r>
          </a:p>
          <a:p>
            <a:pPr marL="0" indent="0" algn="ctr">
              <a:buNone/>
            </a:pPr>
            <a:endParaRPr lang="nl-BE" dirty="0"/>
          </a:p>
          <a:p>
            <a:pPr marL="0" indent="0" algn="ctr">
              <a:buNone/>
            </a:pPr>
            <a:r>
              <a:rPr lang="nl-BE" dirty="0"/>
              <a:t>Vluchtelingenwerk Vlaanderen</a:t>
            </a:r>
          </a:p>
          <a:p>
            <a:pPr marL="0" indent="0" algn="ctr">
              <a:buNone/>
            </a:pPr>
            <a:endParaRPr lang="nl-BE" dirty="0"/>
          </a:p>
        </p:txBody>
      </p:sp>
      <p:sp>
        <p:nvSpPr>
          <p:cNvPr id="12" name="TextBox 11">
            <a:extLst>
              <a:ext uri="{FF2B5EF4-FFF2-40B4-BE49-F238E27FC236}">
                <a16:creationId xmlns:a16="http://schemas.microsoft.com/office/drawing/2014/main" id="{33B53772-5468-339B-3D8C-61BC439AE350}"/>
              </a:ext>
            </a:extLst>
          </p:cNvPr>
          <p:cNvSpPr txBox="1"/>
          <p:nvPr/>
        </p:nvSpPr>
        <p:spPr>
          <a:xfrm>
            <a:off x="2622644" y="3289110"/>
            <a:ext cx="6946711" cy="2246769"/>
          </a:xfrm>
          <a:prstGeom prst="rect">
            <a:avLst/>
          </a:prstGeom>
          <a:noFill/>
        </p:spPr>
        <p:txBody>
          <a:bodyPr wrap="square" rtlCol="0">
            <a:spAutoFit/>
          </a:bodyPr>
          <a:lstStyle/>
          <a:p>
            <a:pPr algn="ctr"/>
            <a:r>
              <a:rPr lang="nl-BE" sz="2000" dirty="0"/>
              <a:t>Welkom! </a:t>
            </a:r>
          </a:p>
          <a:p>
            <a:pPr algn="ctr"/>
            <a:endParaRPr lang="nl-BE" sz="2000" dirty="0"/>
          </a:p>
          <a:p>
            <a:pPr algn="ctr"/>
            <a:r>
              <a:rPr lang="nl-BE" sz="2000" dirty="0"/>
              <a:t>We beginnen om 19:00</a:t>
            </a:r>
          </a:p>
          <a:p>
            <a:pPr algn="ctr"/>
            <a:endParaRPr lang="nl-BE" sz="2000" dirty="0"/>
          </a:p>
          <a:p>
            <a:pPr algn="ctr"/>
            <a:r>
              <a:rPr lang="nl-BE" sz="2000" dirty="0"/>
              <a:t>Gelieve je microfoon te </a:t>
            </a:r>
            <a:r>
              <a:rPr lang="nl-BE" sz="2000" dirty="0" err="1"/>
              <a:t>muten</a:t>
            </a:r>
            <a:r>
              <a:rPr lang="nl-BE" sz="2000" dirty="0"/>
              <a:t> bij binnenkomst</a:t>
            </a:r>
          </a:p>
          <a:p>
            <a:pPr algn="ctr"/>
            <a:endParaRPr lang="nl-BE" sz="2000" dirty="0"/>
          </a:p>
          <a:p>
            <a:pPr algn="ctr"/>
            <a:r>
              <a:rPr lang="nl-BE" sz="2000" dirty="0"/>
              <a:t>Deze vorming wordt opgenomen</a:t>
            </a:r>
          </a:p>
        </p:txBody>
      </p:sp>
    </p:spTree>
    <p:extLst>
      <p:ext uri="{BB962C8B-B14F-4D97-AF65-F5344CB8AC3E}">
        <p14:creationId xmlns:p14="http://schemas.microsoft.com/office/powerpoint/2010/main" val="196915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53D2-4935-B13D-54FB-C4B21A5F0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B0937-61E6-FF48-08F2-347A54D0C8D3}"/>
              </a:ext>
            </a:extLst>
          </p:cNvPr>
          <p:cNvSpPr>
            <a:spLocks noGrp="1"/>
          </p:cNvSpPr>
          <p:nvPr>
            <p:ph type="title"/>
          </p:nvPr>
        </p:nvSpPr>
        <p:spPr>
          <a:xfrm>
            <a:off x="427266" y="84141"/>
            <a:ext cx="10972799" cy="770153"/>
          </a:xfrm>
        </p:spPr>
        <p:txBody>
          <a:bodyPr/>
          <a:lstStyle/>
          <a:p>
            <a:r>
              <a:rPr lang="nl-BE" dirty="0"/>
              <a:t>Reguliere procedure</a:t>
            </a:r>
          </a:p>
        </p:txBody>
      </p:sp>
      <p:sp>
        <p:nvSpPr>
          <p:cNvPr id="4" name="Content Placeholder 2">
            <a:extLst>
              <a:ext uri="{FF2B5EF4-FFF2-40B4-BE49-F238E27FC236}">
                <a16:creationId xmlns:a16="http://schemas.microsoft.com/office/drawing/2014/main" id="{E42B708C-8E3D-51BB-51C6-FC259EB40A0B}"/>
              </a:ext>
            </a:extLst>
          </p:cNvPr>
          <p:cNvSpPr txBox="1">
            <a:spLocks/>
          </p:cNvSpPr>
          <p:nvPr/>
        </p:nvSpPr>
        <p:spPr>
          <a:xfrm>
            <a:off x="427266" y="854294"/>
            <a:ext cx="11337468" cy="385024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000" b="1" dirty="0">
                <a:latin typeface="Franklin Gothic Book" panose="020B0503020102020204" pitchFamily="34" charset="0"/>
              </a:rPr>
              <a:t>Beslissing over de gegrondheid van een verzoek (artikel 39)</a:t>
            </a:r>
          </a:p>
          <a:p>
            <a:pPr marL="0" indent="0">
              <a:buNone/>
            </a:pPr>
            <a:r>
              <a:rPr lang="nl-BE" sz="2000" dirty="0">
                <a:latin typeface="Franklin Gothic Book" panose="020B0503020102020204" pitchFamily="34" charset="0"/>
              </a:rPr>
              <a:t>Primauteit van status vluchteling blijft behouden, definities blijven ongewijzigd</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Kwalificatie Verordening in plaats van Richtlijn</a:t>
            </a:r>
          </a:p>
          <a:p>
            <a:r>
              <a:rPr lang="nl-BE" sz="2000" dirty="0">
                <a:latin typeface="Franklin Gothic Book" panose="020B0503020102020204" pitchFamily="34" charset="0"/>
              </a:rPr>
              <a:t>Gelijkschakeling doorheen de EU</a:t>
            </a:r>
          </a:p>
          <a:p>
            <a:r>
              <a:rPr lang="nl-BE" sz="2000" dirty="0">
                <a:latin typeface="Franklin Gothic Book" panose="020B0503020102020204" pitchFamily="34" charset="0"/>
              </a:rPr>
              <a:t>Nog steeds mogelijkheid voor nationale bescherming statussen</a:t>
            </a:r>
          </a:p>
          <a:p>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Enkele wijzigingen ten gronde in Kwalificatie Verordening</a:t>
            </a:r>
          </a:p>
          <a:p>
            <a:r>
              <a:rPr lang="nl-BE" sz="2000" b="1" dirty="0">
                <a:latin typeface="Franklin Gothic Book" panose="020B0503020102020204" pitchFamily="34" charset="0"/>
              </a:rPr>
              <a:t>Artikel 4</a:t>
            </a:r>
            <a:r>
              <a:rPr lang="nl-BE" sz="2000" dirty="0">
                <a:latin typeface="Franklin Gothic Book" panose="020B0503020102020204" pitchFamily="34" charset="0"/>
              </a:rPr>
              <a:t>: verplichting van verzoeker om alle elementen te verstrekken</a:t>
            </a:r>
          </a:p>
          <a:p>
            <a:r>
              <a:rPr lang="nl-BE" sz="2000" b="1" dirty="0">
                <a:latin typeface="Franklin Gothic Book" panose="020B0503020102020204" pitchFamily="34" charset="0"/>
              </a:rPr>
              <a:t>Artikel 8</a:t>
            </a:r>
            <a:r>
              <a:rPr lang="nl-BE" sz="2000" dirty="0">
                <a:latin typeface="Franklin Gothic Book" panose="020B0503020102020204" pitchFamily="34" charset="0"/>
              </a:rPr>
              <a:t>: Verplichte toepassing van binnenlands beschermingsalternatief</a:t>
            </a:r>
          </a:p>
          <a:p>
            <a:r>
              <a:rPr lang="nl-BE" sz="2000" b="1" dirty="0">
                <a:latin typeface="Franklin Gothic Book" panose="020B0503020102020204" pitchFamily="34" charset="0"/>
              </a:rPr>
              <a:t>Artikel 28 – 36: </a:t>
            </a:r>
            <a:r>
              <a:rPr lang="nl-BE" sz="2000" dirty="0">
                <a:latin typeface="Franklin Gothic Book" panose="020B0503020102020204" pitchFamily="34" charset="0"/>
              </a:rPr>
              <a:t>Rechten van mensen met bescherming beter omschreven, met interessante voorwaarde bij leefloon afhankelijk maken van integratie inspanningen</a:t>
            </a:r>
          </a:p>
          <a:p>
            <a:pPr marL="0" indent="0">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212579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3113-C2E5-ACCD-F981-751DEBBD6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EB08C-9F34-B561-669D-DE93759ED7E7}"/>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AC05616A-AEC6-F07E-1421-CE1FC5D4D39F}"/>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b="1" dirty="0">
                <a:latin typeface="Franklin Gothic Book" panose="020B0503020102020204" pitchFamily="34" charset="0"/>
              </a:rPr>
              <a:t>Ontvankelijkheidsprocedure</a:t>
            </a:r>
          </a:p>
          <a:p>
            <a:r>
              <a:rPr lang="nl-BE" sz="2000" dirty="0">
                <a:latin typeface="Franklin Gothic Book" panose="020B0503020102020204" pitchFamily="34" charset="0"/>
              </a:rPr>
              <a:t>Speciale procedures</a:t>
            </a:r>
          </a:p>
          <a:p>
            <a:pPr lvl="1"/>
            <a:r>
              <a:rPr lang="nl-BE" sz="2000" dirty="0">
                <a:latin typeface="Franklin Gothic Book" panose="020B0503020102020204" pitchFamily="34" charset="0"/>
              </a:rPr>
              <a:t>Versnelde procedure</a:t>
            </a:r>
          </a:p>
          <a:p>
            <a:pPr lvl="1"/>
            <a:r>
              <a:rPr lang="nl-BE" sz="2000" dirty="0">
                <a:latin typeface="Franklin Gothic Book" panose="020B0503020102020204" pitchFamily="34" charset="0"/>
              </a:rPr>
              <a:t>Grensprocedure</a:t>
            </a:r>
          </a:p>
          <a:p>
            <a:pPr lvl="1"/>
            <a:r>
              <a:rPr lang="nl-BE" sz="2000" dirty="0">
                <a:latin typeface="Franklin Gothic Book" panose="020B0503020102020204" pitchFamily="34" charset="0"/>
              </a:rPr>
              <a:t>Volgend verzoek</a:t>
            </a:r>
          </a:p>
          <a:p>
            <a:r>
              <a:rPr lang="nl-BE" sz="2000" dirty="0">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4766CE13-330D-CE61-2EDD-1BAC02E74815}"/>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5EDEA735-9AD4-EF84-8F78-4E0AA7980BCB}"/>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000">
                <a:latin typeface="Franklin Gothic Book" panose="020B0503020102020204" pitchFamily="34" charset="0"/>
              </a:rPr>
              <a:t>Algemene wijzigingen</a:t>
            </a:r>
          </a:p>
          <a:p>
            <a:r>
              <a:rPr lang="nl-BE" sz="2000">
                <a:latin typeface="Franklin Gothic Book" panose="020B0503020102020204" pitchFamily="34" charset="0"/>
              </a:rPr>
              <a:t>Beperkingen bewegingsvrijheid en vasthouding</a:t>
            </a:r>
          </a:p>
          <a:p>
            <a:r>
              <a:rPr lang="nl-BE" sz="2000">
                <a:latin typeface="Franklin Gothic Book" panose="020B0503020102020204" pitchFamily="34" charset="0"/>
              </a:rPr>
              <a:t>Rechten van asielzoekers</a:t>
            </a:r>
          </a:p>
          <a:p>
            <a:r>
              <a:rPr lang="nl-BE" sz="2000">
                <a:latin typeface="Franklin Gothic Book" panose="020B0503020102020204" pitchFamily="34" charset="0"/>
              </a:rPr>
              <a:t>Organisatie van de opvang</a:t>
            </a:r>
          </a:p>
          <a:p>
            <a:r>
              <a:rPr lang="nl-BE" sz="2000">
                <a:latin typeface="Franklin Gothic Book" panose="020B0503020102020204" pitchFamily="34" charset="0"/>
              </a:rPr>
              <a:t>Beperken van opvang</a:t>
            </a:r>
          </a:p>
          <a:p>
            <a:r>
              <a:rPr lang="nl-BE" sz="2000">
                <a:latin typeface="Franklin Gothic Book" panose="020B0503020102020204" pitchFamily="34" charset="0"/>
              </a:rPr>
              <a:t>Aandacht voor kwetsbaren</a:t>
            </a:r>
          </a:p>
          <a:p>
            <a:r>
              <a:rPr lang="nl-BE" sz="2000">
                <a:latin typeface="Franklin Gothic Book" panose="020B0503020102020204" pitchFamily="34" charset="0"/>
              </a:rPr>
              <a:t>Noodplanning</a:t>
            </a:r>
            <a:endParaRPr lang="nl-BE" sz="2000" dirty="0">
              <a:latin typeface="Franklin Gothic Book" panose="020B0503020102020204" pitchFamily="34" charset="0"/>
            </a:endParaRPr>
          </a:p>
        </p:txBody>
      </p:sp>
      <p:sp>
        <p:nvSpPr>
          <p:cNvPr id="6" name="TextBox 5">
            <a:extLst>
              <a:ext uri="{FF2B5EF4-FFF2-40B4-BE49-F238E27FC236}">
                <a16:creationId xmlns:a16="http://schemas.microsoft.com/office/drawing/2014/main" id="{B2C3A104-1F04-5A01-ED48-8C1228800C4C}"/>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126440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A4EE-B498-2069-45DF-78A041AFA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293A9-017A-84D2-6106-39F849465423}"/>
              </a:ext>
            </a:extLst>
          </p:cNvPr>
          <p:cNvSpPr>
            <a:spLocks noGrp="1"/>
          </p:cNvSpPr>
          <p:nvPr>
            <p:ph type="title"/>
          </p:nvPr>
        </p:nvSpPr>
        <p:spPr>
          <a:xfrm>
            <a:off x="367353" y="166836"/>
            <a:ext cx="10972799" cy="770153"/>
          </a:xfrm>
        </p:spPr>
        <p:txBody>
          <a:bodyPr/>
          <a:lstStyle/>
          <a:p>
            <a:r>
              <a:rPr lang="nl-BE" dirty="0"/>
              <a:t>Ontvankelijkheidsprocedure</a:t>
            </a:r>
          </a:p>
        </p:txBody>
      </p:sp>
      <p:sp>
        <p:nvSpPr>
          <p:cNvPr id="3" name="Content Placeholder 2">
            <a:extLst>
              <a:ext uri="{FF2B5EF4-FFF2-40B4-BE49-F238E27FC236}">
                <a16:creationId xmlns:a16="http://schemas.microsoft.com/office/drawing/2014/main" id="{C684DD38-289F-10F9-07BF-E41211B82694}"/>
              </a:ext>
            </a:extLst>
          </p:cNvPr>
          <p:cNvSpPr>
            <a:spLocks noGrp="1"/>
          </p:cNvSpPr>
          <p:nvPr>
            <p:ph idx="1"/>
          </p:nvPr>
        </p:nvSpPr>
        <p:spPr>
          <a:xfrm>
            <a:off x="367353" y="1032524"/>
            <a:ext cx="10972800" cy="3850240"/>
          </a:xfrm>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Beslissing over de ontvankelijkheid van een verzoek (artikel 38)</a:t>
            </a:r>
          </a:p>
          <a:p>
            <a:pPr marL="0" indent="0" algn="just">
              <a:buNone/>
            </a:pPr>
            <a:r>
              <a:rPr lang="nl-BE" sz="2000" i="1" u="sng" dirty="0">
                <a:latin typeface="Franklin Gothic Book" panose="020B0503020102020204" pitchFamily="34" charset="0"/>
              </a:rPr>
              <a:t>Optioneel</a:t>
            </a:r>
          </a:p>
          <a:p>
            <a:pPr algn="just"/>
            <a:r>
              <a:rPr lang="nl-BE" sz="2000" dirty="0">
                <a:latin typeface="Franklin Gothic Book" panose="020B0503020102020204" pitchFamily="34" charset="0"/>
              </a:rPr>
              <a:t>Eerste land van asiel</a:t>
            </a:r>
          </a:p>
          <a:p>
            <a:pPr algn="just"/>
            <a:r>
              <a:rPr lang="nl-BE" sz="2000" dirty="0">
                <a:latin typeface="Franklin Gothic Book" panose="020B0503020102020204" pitchFamily="34" charset="0"/>
              </a:rPr>
              <a:t>Veilig derde land</a:t>
            </a:r>
          </a:p>
          <a:p>
            <a:pPr algn="just"/>
            <a:r>
              <a:rPr lang="nl-BE" sz="2000" dirty="0">
                <a:latin typeface="Franklin Gothic Book" panose="020B0503020102020204" pitchFamily="34" charset="0"/>
              </a:rPr>
              <a:t>Verzoeker heeft reeds internationale bescherming</a:t>
            </a:r>
          </a:p>
          <a:p>
            <a:pPr algn="just"/>
            <a:r>
              <a:rPr lang="nl-BE" sz="2000" dirty="0">
                <a:latin typeface="Franklin Gothic Book" panose="020B0503020102020204" pitchFamily="34" charset="0"/>
              </a:rPr>
              <a:t>Internationaal strafgerecht heeft gezorgd voor veilige herplaatsing (nieuw)</a:t>
            </a:r>
          </a:p>
          <a:p>
            <a:pPr algn="just"/>
            <a:r>
              <a:rPr lang="nl-BE" sz="2000" dirty="0">
                <a:latin typeface="Franklin Gothic Book" panose="020B0503020102020204" pitchFamily="34" charset="0"/>
              </a:rPr>
              <a:t>Verzoeker ontving terugkeerbesluit en deed pas na zeven werkdagen een verzoek</a:t>
            </a:r>
          </a:p>
          <a:p>
            <a:pPr marL="0" indent="0" algn="just">
              <a:buNone/>
            </a:pPr>
            <a:r>
              <a:rPr lang="nl-BE" sz="2000" dirty="0">
                <a:latin typeface="Franklin Gothic Book" panose="020B0503020102020204" pitchFamily="34" charset="0"/>
              </a:rPr>
              <a:t> (nieuw)</a:t>
            </a:r>
          </a:p>
          <a:p>
            <a:pPr algn="just"/>
            <a:r>
              <a:rPr lang="nl-BE" sz="2000" dirty="0">
                <a:latin typeface="Franklin Gothic Book" panose="020B0503020102020204" pitchFamily="34" charset="0"/>
              </a:rPr>
              <a:t>Schrapping grond ‘verzoeker is een persoon ten laste die geen eigen feiten aanhaalt die een apart verzoek rechtvaardigen nadat er eerder namens hem een verzoek werd ingediend</a:t>
            </a:r>
          </a:p>
          <a:p>
            <a:pPr marL="0" indent="0" algn="just">
              <a:buNone/>
            </a:pPr>
            <a:r>
              <a:rPr lang="nl-BE" sz="2000" i="1" u="sng" dirty="0">
                <a:latin typeface="Franklin Gothic Book" panose="020B0503020102020204" pitchFamily="34" charset="0"/>
              </a:rPr>
              <a:t>Verplicht</a:t>
            </a:r>
          </a:p>
          <a:p>
            <a:pPr algn="just"/>
            <a:r>
              <a:rPr lang="nl-BE" sz="2000" dirty="0">
                <a:latin typeface="Franklin Gothic Book" panose="020B0503020102020204" pitchFamily="34" charset="0"/>
              </a:rPr>
              <a:t>Volgend verzoek zonder nieuwe relevante elementen (verplichte toepassing)</a:t>
            </a:r>
          </a:p>
          <a:p>
            <a:pPr marL="0" indent="0" algn="just">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402721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89E29-6A5D-4F73-D113-3B0EC24C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14DF1-09E6-D479-E2BE-001CB44803BD}"/>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15DD2D9E-6541-7C92-15D2-D15740E6D4BE}"/>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b="1" dirty="0">
                <a:latin typeface="Franklin Gothic Book" panose="020B0503020102020204" pitchFamily="34" charset="0"/>
              </a:rPr>
              <a:t>Speciale procedures</a:t>
            </a:r>
          </a:p>
          <a:p>
            <a:pPr marL="685800" lvl="2">
              <a:spcBef>
                <a:spcPts val="1000"/>
              </a:spcBef>
            </a:pPr>
            <a:r>
              <a:rPr lang="nl-BE" sz="2400" b="1" dirty="0">
                <a:solidFill>
                  <a:schemeClr val="tx1"/>
                </a:solidFill>
                <a:latin typeface="Franklin Gothic Book" panose="020B0503020102020204" pitchFamily="34" charset="0"/>
              </a:rPr>
              <a:t>Versnelde procedure</a:t>
            </a:r>
          </a:p>
          <a:p>
            <a:pPr marL="685800" lvl="2">
              <a:spcBef>
                <a:spcPts val="1000"/>
              </a:spcBef>
            </a:pPr>
            <a:r>
              <a:rPr lang="nl-BE" sz="2400" b="1" dirty="0">
                <a:solidFill>
                  <a:schemeClr val="tx1"/>
                </a:solidFill>
                <a:latin typeface="Franklin Gothic Book" panose="020B0503020102020204" pitchFamily="34" charset="0"/>
              </a:rPr>
              <a:t>Grensprocedure</a:t>
            </a:r>
          </a:p>
          <a:p>
            <a:pPr marL="685800" lvl="2">
              <a:spcBef>
                <a:spcPts val="1000"/>
              </a:spcBef>
            </a:pPr>
            <a:r>
              <a:rPr lang="nl-BE" sz="2400" b="1" dirty="0">
                <a:solidFill>
                  <a:schemeClr val="tx1"/>
                </a:solidFill>
                <a:latin typeface="Franklin Gothic Book" panose="020B0503020102020204" pitchFamily="34" charset="0"/>
              </a:rPr>
              <a:t>Volgend verzoek</a:t>
            </a:r>
          </a:p>
          <a:p>
            <a:r>
              <a:rPr lang="nl-BE" sz="2000" dirty="0">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7D3C1AF1-14C4-2CBC-0FD3-8201522DDEB0}"/>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20913151-E9A0-CCBA-26D6-FF8D6652B81E}"/>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000">
                <a:latin typeface="Franklin Gothic Book" panose="020B0503020102020204" pitchFamily="34" charset="0"/>
              </a:rPr>
              <a:t>Algemene wijzigingen</a:t>
            </a:r>
          </a:p>
          <a:p>
            <a:r>
              <a:rPr lang="nl-BE" sz="2000">
                <a:latin typeface="Franklin Gothic Book" panose="020B0503020102020204" pitchFamily="34" charset="0"/>
              </a:rPr>
              <a:t>Beperkingen bewegingsvrijheid en vasthouding</a:t>
            </a:r>
          </a:p>
          <a:p>
            <a:r>
              <a:rPr lang="nl-BE" sz="2000">
                <a:latin typeface="Franklin Gothic Book" panose="020B0503020102020204" pitchFamily="34" charset="0"/>
              </a:rPr>
              <a:t>Rechten van asielzoekers</a:t>
            </a:r>
          </a:p>
          <a:p>
            <a:r>
              <a:rPr lang="nl-BE" sz="2000">
                <a:latin typeface="Franklin Gothic Book" panose="020B0503020102020204" pitchFamily="34" charset="0"/>
              </a:rPr>
              <a:t>Organisatie van de opvang</a:t>
            </a:r>
          </a:p>
          <a:p>
            <a:r>
              <a:rPr lang="nl-BE" sz="2000">
                <a:latin typeface="Franklin Gothic Book" panose="020B0503020102020204" pitchFamily="34" charset="0"/>
              </a:rPr>
              <a:t>Beperken van opvang</a:t>
            </a:r>
          </a:p>
          <a:p>
            <a:r>
              <a:rPr lang="nl-BE" sz="2000">
                <a:latin typeface="Franklin Gothic Book" panose="020B0503020102020204" pitchFamily="34" charset="0"/>
              </a:rPr>
              <a:t>Aandacht voor kwetsbaren</a:t>
            </a:r>
          </a:p>
          <a:p>
            <a:r>
              <a:rPr lang="nl-BE" sz="2000">
                <a:latin typeface="Franklin Gothic Book" panose="020B0503020102020204" pitchFamily="34" charset="0"/>
              </a:rPr>
              <a:t>Noodplanning</a:t>
            </a:r>
            <a:endParaRPr lang="nl-BE" sz="2000" dirty="0">
              <a:latin typeface="Franklin Gothic Book" panose="020B0503020102020204" pitchFamily="34" charset="0"/>
            </a:endParaRPr>
          </a:p>
        </p:txBody>
      </p:sp>
      <p:sp>
        <p:nvSpPr>
          <p:cNvPr id="6" name="TextBox 5">
            <a:extLst>
              <a:ext uri="{FF2B5EF4-FFF2-40B4-BE49-F238E27FC236}">
                <a16:creationId xmlns:a16="http://schemas.microsoft.com/office/drawing/2014/main" id="{CEA76118-B8F0-A6BD-66AC-D6EAC7B5A32F}"/>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280580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F990-B28E-49D6-A5DF-7ABEFDE6E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B6A9E-7823-BFB5-72CA-D1AEE5F37B8D}"/>
              </a:ext>
            </a:extLst>
          </p:cNvPr>
          <p:cNvSpPr>
            <a:spLocks noGrp="1"/>
          </p:cNvSpPr>
          <p:nvPr>
            <p:ph type="title"/>
          </p:nvPr>
        </p:nvSpPr>
        <p:spPr>
          <a:xfrm>
            <a:off x="381001" y="207780"/>
            <a:ext cx="10972799" cy="770153"/>
          </a:xfrm>
        </p:spPr>
        <p:txBody>
          <a:bodyPr/>
          <a:lstStyle/>
          <a:p>
            <a:r>
              <a:rPr lang="nl-BE" dirty="0"/>
              <a:t>Versnelde behandelingsprocedure</a:t>
            </a:r>
          </a:p>
        </p:txBody>
      </p:sp>
      <p:sp>
        <p:nvSpPr>
          <p:cNvPr id="3" name="Content Placeholder 2">
            <a:extLst>
              <a:ext uri="{FF2B5EF4-FFF2-40B4-BE49-F238E27FC236}">
                <a16:creationId xmlns:a16="http://schemas.microsoft.com/office/drawing/2014/main" id="{724154EE-5314-2C25-8B9D-BA6F17F4AFFF}"/>
              </a:ext>
            </a:extLst>
          </p:cNvPr>
          <p:cNvSpPr>
            <a:spLocks noGrp="1"/>
          </p:cNvSpPr>
          <p:nvPr>
            <p:ph idx="1"/>
          </p:nvPr>
        </p:nvSpPr>
        <p:spPr>
          <a:xfrm>
            <a:off x="381000" y="1176098"/>
            <a:ext cx="10972800" cy="3850240"/>
          </a:xfrm>
        </p:spPr>
        <p:txBody>
          <a:bodyPr vert="horz" lIns="91440" tIns="45720" rIns="91440" bIns="45720" rtlCol="0" anchor="t">
            <a:noAutofit/>
          </a:bodyPr>
          <a:lstStyle/>
          <a:p>
            <a:pPr marL="0" indent="0">
              <a:buNone/>
            </a:pPr>
            <a:r>
              <a:rPr lang="nl-BE" sz="2000" b="1" dirty="0"/>
              <a:t>Artikel 42: tien verplichte gronden om behandeling te versnellen, en binnen drie maanden beslissing te nemen</a:t>
            </a:r>
          </a:p>
          <a:p>
            <a:pPr marL="0" indent="0">
              <a:buNone/>
            </a:pPr>
            <a:r>
              <a:rPr lang="nl-BE" sz="2000" dirty="0">
                <a:latin typeface="Franklin Gothic Book" panose="020B0503020102020204" pitchFamily="34" charset="0"/>
              </a:rPr>
              <a:t>Ongewijzigde gronden: elementen doen niet ter zake – autoriteiten misleiden – valse verklaringen tegenstrijdig met info – laattijdig verzoek – volgend verzoek ten gronde – gevaar openbare orde/nationale veiligheid – verwijdering uitstellen</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Wijziging toepassingscriteria ‘veilig land van herkomst’</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Schrapping grond ‘verzoeker weigert vingerafdrukken te laten nemen’</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Nieuwe gronden:</a:t>
            </a:r>
          </a:p>
          <a:p>
            <a:r>
              <a:rPr lang="nl-BE" sz="2000" dirty="0">
                <a:latin typeface="Franklin Gothic Book" panose="020B0503020102020204" pitchFamily="34" charset="0"/>
              </a:rPr>
              <a:t>Geen tijdig verzoek na legale binnenkomst</a:t>
            </a:r>
          </a:p>
          <a:p>
            <a:r>
              <a:rPr lang="nl-BE" sz="2000" dirty="0">
                <a:latin typeface="Franklin Gothic Book" panose="020B0503020102020204" pitchFamily="34" charset="0"/>
              </a:rPr>
              <a:t>Verzoeker afkomstig van derde land waarvoor erkenningsgraad voor bescherming 20% of lager is</a:t>
            </a:r>
          </a:p>
        </p:txBody>
      </p:sp>
    </p:spTree>
    <p:extLst>
      <p:ext uri="{BB962C8B-B14F-4D97-AF65-F5344CB8AC3E}">
        <p14:creationId xmlns:p14="http://schemas.microsoft.com/office/powerpoint/2010/main" val="307296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A869-E394-1B76-2EC2-F3AC1C091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50A91-4E13-53C3-4AFC-F217EE2BD178}"/>
              </a:ext>
            </a:extLst>
          </p:cNvPr>
          <p:cNvSpPr>
            <a:spLocks noGrp="1"/>
          </p:cNvSpPr>
          <p:nvPr>
            <p:ph type="title"/>
          </p:nvPr>
        </p:nvSpPr>
        <p:spPr/>
        <p:txBody>
          <a:bodyPr/>
          <a:lstStyle/>
          <a:p>
            <a:r>
              <a:rPr lang="nl-BE" dirty="0"/>
              <a:t>Versnelde behandelingsprocedure</a:t>
            </a:r>
          </a:p>
        </p:txBody>
      </p:sp>
      <p:sp>
        <p:nvSpPr>
          <p:cNvPr id="3" name="Content Placeholder 2">
            <a:extLst>
              <a:ext uri="{FF2B5EF4-FFF2-40B4-BE49-F238E27FC236}">
                <a16:creationId xmlns:a16="http://schemas.microsoft.com/office/drawing/2014/main" id="{71968AA9-0252-30A2-24BC-272A0CB5C838}"/>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t>Artikel 42: vijf optionele gronden voor versnelde behandeling van verzoek NBMV</a:t>
            </a:r>
          </a:p>
          <a:p>
            <a:pPr marL="0" indent="0">
              <a:buNone/>
            </a:pPr>
            <a:r>
              <a:rPr lang="nl-BE" sz="2000" dirty="0">
                <a:latin typeface="Franklin Gothic Book" panose="020B0503020102020204" pitchFamily="34" charset="0"/>
              </a:rPr>
              <a:t>Ongewijzigde gronden: veilige landen van herkomst – volgend verzoek niet-ontvankelijk – gevaar openbare orde/nationale veiligheid</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Nieuwe gronden: </a:t>
            </a:r>
          </a:p>
          <a:p>
            <a:r>
              <a:rPr lang="nl-BE" sz="2000" dirty="0">
                <a:latin typeface="Franklin Gothic Book" panose="020B0503020102020204" pitchFamily="34" charset="0"/>
              </a:rPr>
              <a:t>Verzoeker heeft autoriteiten opzettelijk misleid of opzettelijk ID documenten vernietigd/verwijderd </a:t>
            </a:r>
          </a:p>
          <a:p>
            <a:r>
              <a:rPr lang="nl-BE" sz="2000" dirty="0">
                <a:latin typeface="Franklin Gothic Book" panose="020B0503020102020204" pitchFamily="34" charset="0"/>
              </a:rPr>
              <a:t>Verzoeker afkomstig van derde land waarvoor erkenningsgraad 20% of lager is</a:t>
            </a:r>
          </a:p>
        </p:txBody>
      </p:sp>
    </p:spTree>
    <p:extLst>
      <p:ext uri="{BB962C8B-B14F-4D97-AF65-F5344CB8AC3E}">
        <p14:creationId xmlns:p14="http://schemas.microsoft.com/office/powerpoint/2010/main" val="181412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FCDF3-71D8-0D37-2D7E-CCD717BFE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980D3-F0EA-02D7-1210-DE218F949479}"/>
              </a:ext>
            </a:extLst>
          </p:cNvPr>
          <p:cNvSpPr>
            <a:spLocks noGrp="1"/>
          </p:cNvSpPr>
          <p:nvPr>
            <p:ph type="title"/>
          </p:nvPr>
        </p:nvSpPr>
        <p:spPr>
          <a:xfrm>
            <a:off x="258168" y="0"/>
            <a:ext cx="10972799" cy="770153"/>
          </a:xfrm>
        </p:spPr>
        <p:txBody>
          <a:bodyPr/>
          <a:lstStyle/>
          <a:p>
            <a:r>
              <a:rPr lang="nl-BE" dirty="0"/>
              <a:t>Grensprocedure</a:t>
            </a:r>
          </a:p>
        </p:txBody>
      </p:sp>
      <p:sp>
        <p:nvSpPr>
          <p:cNvPr id="3" name="Content Placeholder 2">
            <a:extLst>
              <a:ext uri="{FF2B5EF4-FFF2-40B4-BE49-F238E27FC236}">
                <a16:creationId xmlns:a16="http://schemas.microsoft.com/office/drawing/2014/main" id="{328FAA05-E322-A754-7270-35AF9CD5AD1B}"/>
              </a:ext>
            </a:extLst>
          </p:cNvPr>
          <p:cNvSpPr>
            <a:spLocks noGrp="1"/>
          </p:cNvSpPr>
          <p:nvPr>
            <p:ph idx="1"/>
          </p:nvPr>
        </p:nvSpPr>
        <p:spPr>
          <a:xfrm>
            <a:off x="381000" y="770153"/>
            <a:ext cx="10972800" cy="3850240"/>
          </a:xfrm>
        </p:spPr>
        <p:txBody>
          <a:bodyPr vert="horz" lIns="91440" tIns="45720" rIns="91440" bIns="45720" rtlCol="0" anchor="t">
            <a:noAutofit/>
          </a:bodyPr>
          <a:lstStyle/>
          <a:p>
            <a:pPr marL="0" indent="0">
              <a:buNone/>
            </a:pPr>
            <a:r>
              <a:rPr lang="nl-BE" sz="2000" b="1" dirty="0">
                <a:latin typeface="Franklin Gothic Book" panose="020B0503020102020204" pitchFamily="34" charset="0"/>
              </a:rPr>
              <a:t>Artikel 41: Wanneer van toepassing? </a:t>
            </a:r>
          </a:p>
          <a:p>
            <a:r>
              <a:rPr lang="nl-BE" sz="2000" dirty="0">
                <a:latin typeface="Franklin Gothic Book" panose="020B0503020102020204" pitchFamily="34" charset="0"/>
              </a:rPr>
              <a:t>Na indiening van een verzoek aan de buitengrens</a:t>
            </a:r>
          </a:p>
          <a:p>
            <a:r>
              <a:rPr lang="nl-BE" sz="2000" dirty="0">
                <a:latin typeface="Franklin Gothic Book" panose="020B0503020102020204" pitchFamily="34" charset="0"/>
              </a:rPr>
              <a:t>Na aanhouding in verband met onrechtmatige overschrijding van de buitengrens</a:t>
            </a:r>
          </a:p>
          <a:p>
            <a:r>
              <a:rPr lang="nl-BE" sz="2000" dirty="0">
                <a:latin typeface="Franklin Gothic Book" panose="020B0503020102020204" pitchFamily="34" charset="0"/>
              </a:rPr>
              <a:t>Na een ontscheping ten gevolge van SAR</a:t>
            </a:r>
          </a:p>
          <a:p>
            <a:r>
              <a:rPr lang="nl-BE" sz="2000" dirty="0">
                <a:latin typeface="Franklin Gothic Book" panose="020B0503020102020204" pitchFamily="34" charset="0"/>
              </a:rPr>
              <a:t>Na een relocatie onder het solidariteitsmechanisme</a:t>
            </a:r>
          </a:p>
          <a:p>
            <a:pPr marL="0" indent="0">
              <a:buNone/>
            </a:pPr>
            <a:r>
              <a:rPr lang="nl-BE" sz="2000" b="1" dirty="0">
                <a:latin typeface="Franklin Gothic Book" panose="020B0503020102020204" pitchFamily="34" charset="0"/>
              </a:rPr>
              <a:t>Voor welke type verzoeken van toepassing? </a:t>
            </a:r>
          </a:p>
          <a:p>
            <a:r>
              <a:rPr lang="nl-BE" sz="2000" b="1" dirty="0">
                <a:latin typeface="Franklin Gothic Book" panose="020B0503020102020204" pitchFamily="34" charset="0"/>
              </a:rPr>
              <a:t>Artikel 44: Optioneel bij beoordeling van ontvankelijkheid of gegrondheid in versnelde procedure</a:t>
            </a:r>
          </a:p>
          <a:p>
            <a:r>
              <a:rPr lang="nl-BE" sz="2000" b="1" dirty="0">
                <a:latin typeface="Franklin Gothic Book" panose="020B0503020102020204" pitchFamily="34" charset="0"/>
              </a:rPr>
              <a:t>Artikel 45: Verplicht van toepassing:</a:t>
            </a:r>
          </a:p>
          <a:p>
            <a:pPr lvl="1"/>
            <a:r>
              <a:rPr lang="nl-BE" sz="2000" dirty="0">
                <a:latin typeface="Franklin Gothic Book" panose="020B0503020102020204" pitchFamily="34" charset="0"/>
              </a:rPr>
              <a:t>Indien verzoeker wordt beschouwd als een gevaar voor de nationale veiligheid of openbare orde</a:t>
            </a:r>
          </a:p>
          <a:p>
            <a:pPr lvl="1"/>
            <a:r>
              <a:rPr lang="nl-BE" sz="2000" dirty="0">
                <a:latin typeface="Franklin Gothic Book" panose="020B0503020102020204" pitchFamily="34" charset="0"/>
              </a:rPr>
              <a:t>Indien verzoeker de autoriteiten misleidt (tenzij jaarlijks maximumaantal verzoeken wordt bereikt)</a:t>
            </a:r>
          </a:p>
          <a:p>
            <a:pPr lvl="1"/>
            <a:r>
              <a:rPr lang="nl-BE" sz="2000" dirty="0">
                <a:latin typeface="Franklin Gothic Book" panose="020B0503020102020204" pitchFamily="34" charset="0"/>
              </a:rPr>
              <a:t>Indien verzoeker afkomstig is uit een land met een beschermingsgraad onder 20% (tenzij toereikende capaciteit of jaarlijks maximumaantal verzoeken wordt bereikt</a:t>
            </a:r>
          </a:p>
          <a:p>
            <a:endParaRPr lang="nl-BE" sz="2000" dirty="0">
              <a:latin typeface="Franklin Gothic Book" panose="020B0503020102020204" pitchFamily="34" charset="0"/>
            </a:endParaRPr>
          </a:p>
          <a:p>
            <a:pPr marL="0" indent="0">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359396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DD9A-6B35-BC88-7E30-B39FA68ED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9D1B6-1F71-5537-77CD-B37A6D39B423}"/>
              </a:ext>
            </a:extLst>
          </p:cNvPr>
          <p:cNvSpPr>
            <a:spLocks noGrp="1"/>
          </p:cNvSpPr>
          <p:nvPr>
            <p:ph type="title"/>
          </p:nvPr>
        </p:nvSpPr>
        <p:spPr>
          <a:xfrm>
            <a:off x="258168" y="0"/>
            <a:ext cx="10972799" cy="770153"/>
          </a:xfrm>
        </p:spPr>
        <p:txBody>
          <a:bodyPr/>
          <a:lstStyle/>
          <a:p>
            <a:r>
              <a:rPr lang="nl-BE" dirty="0"/>
              <a:t>Grensprocedure</a:t>
            </a:r>
          </a:p>
        </p:txBody>
      </p:sp>
      <p:sp>
        <p:nvSpPr>
          <p:cNvPr id="3" name="Content Placeholder 2">
            <a:extLst>
              <a:ext uri="{FF2B5EF4-FFF2-40B4-BE49-F238E27FC236}">
                <a16:creationId xmlns:a16="http://schemas.microsoft.com/office/drawing/2014/main" id="{22B53FF3-6BDB-0580-2FAB-9FAAADE3A271}"/>
              </a:ext>
            </a:extLst>
          </p:cNvPr>
          <p:cNvSpPr>
            <a:spLocks noGrp="1"/>
          </p:cNvSpPr>
          <p:nvPr>
            <p:ph idx="1"/>
          </p:nvPr>
        </p:nvSpPr>
        <p:spPr>
          <a:xfrm>
            <a:off x="381000" y="770153"/>
            <a:ext cx="10972800" cy="3850240"/>
          </a:xfrm>
        </p:spPr>
        <p:txBody>
          <a:bodyPr vert="horz" lIns="91440" tIns="45720" rIns="91440" bIns="45720" rtlCol="0" anchor="t">
            <a:noAutofit/>
          </a:bodyPr>
          <a:lstStyle/>
          <a:p>
            <a:pPr marL="0" indent="0">
              <a:buNone/>
            </a:pPr>
            <a:r>
              <a:rPr lang="nl-BE" sz="2000" b="1" dirty="0">
                <a:latin typeface="Franklin Gothic Book" panose="020B0503020102020204" pitchFamily="34" charset="0"/>
              </a:rPr>
              <a:t>Artikel 47: Concept van ‘toereikende capaciteit’ dat lidstaten dwingt om asielgrensprocedure toe te passen</a:t>
            </a:r>
          </a:p>
          <a:p>
            <a:r>
              <a:rPr lang="nl-BE" sz="2000" dirty="0">
                <a:latin typeface="Franklin Gothic Book" panose="020B0503020102020204" pitchFamily="34" charset="0"/>
              </a:rPr>
              <a:t>Een vast aantal minimumplaatsen + een vast aantal minimum aantal dossiers op jaarbasis</a:t>
            </a:r>
          </a:p>
          <a:p>
            <a:pPr lvl="1"/>
            <a:r>
              <a:rPr lang="nl-BE" sz="2000" dirty="0">
                <a:latin typeface="Franklin Gothic Book" panose="020B0503020102020204" pitchFamily="34" charset="0"/>
              </a:rPr>
              <a:t>Bij overschrijding van aantal minimumplaatsen, valt verplichting voor ‘20% categorie’ weg</a:t>
            </a:r>
          </a:p>
          <a:p>
            <a:pPr lvl="1"/>
            <a:r>
              <a:rPr lang="nl-BE" sz="2000" dirty="0">
                <a:latin typeface="Franklin Gothic Book" panose="020B0503020102020204" pitchFamily="34" charset="0"/>
              </a:rPr>
              <a:t>Bij overschrijding van minimum aantal dossiers op jaarbasis valt verplichting voor ‘20% categorie’ en ‘misleidende verzoeker categorie weg’</a:t>
            </a:r>
          </a:p>
          <a:p>
            <a:pPr lvl="1"/>
            <a:r>
              <a:rPr lang="nl-BE" sz="2000" dirty="0">
                <a:latin typeface="Franklin Gothic Book" panose="020B0503020102020204" pitchFamily="34" charset="0"/>
              </a:rPr>
              <a:t>Verzoekers die gevaar vormen voor openbare veiligheid of nationale orde vallen </a:t>
            </a:r>
            <a:r>
              <a:rPr lang="nl-BE" sz="2000" i="1" u="sng" dirty="0">
                <a:latin typeface="Franklin Gothic Book" panose="020B0503020102020204" pitchFamily="34" charset="0"/>
              </a:rPr>
              <a:t>altijd </a:t>
            </a:r>
            <a:r>
              <a:rPr lang="nl-BE" sz="2000" dirty="0">
                <a:latin typeface="Franklin Gothic Book" panose="020B0503020102020204" pitchFamily="34" charset="0"/>
              </a:rPr>
              <a:t>onder asielgrensprocedure</a:t>
            </a:r>
          </a:p>
          <a:p>
            <a:r>
              <a:rPr lang="nl-BE" sz="2000" dirty="0">
                <a:latin typeface="Franklin Gothic Book" panose="020B0503020102020204" pitchFamily="34" charset="0"/>
              </a:rPr>
              <a:t>Op EU niveau minimum 30.000 toereikende capaciteit en 120.000 als minimum aantal dossiers in 2026 – 2027. Commissie bepaalt driejaarlijks capaciteit van de lidstaten.</a:t>
            </a:r>
          </a:p>
          <a:p>
            <a:r>
              <a:rPr lang="nl-BE" sz="2000" dirty="0">
                <a:latin typeface="Franklin Gothic Book" panose="020B0503020102020204" pitchFamily="34" charset="0"/>
              </a:rPr>
              <a:t>Voor België minimum 106 toereikende capaciteit en 212 als minimum aantal dossiers in 2026-2027, en 318 in 2027-2028</a:t>
            </a:r>
          </a:p>
          <a:p>
            <a:r>
              <a:rPr lang="nl-BE" sz="2000" dirty="0">
                <a:latin typeface="Franklin Gothic Book" panose="020B0503020102020204" pitchFamily="34" charset="0"/>
              </a:rPr>
              <a:t>Voor Hongarije minimum 7716 toereikende capaciteit en 15.432 minimum aantal dossiers in 2026-2027, en 23.148 in 2027-2028</a:t>
            </a:r>
          </a:p>
          <a:p>
            <a:r>
              <a:rPr lang="nl-BE" sz="2000" dirty="0">
                <a:latin typeface="Franklin Gothic Book" panose="020B0503020102020204" pitchFamily="34" charset="0"/>
              </a:rPr>
              <a:t>Bron: </a:t>
            </a:r>
            <a:r>
              <a:rPr lang="nl-BE" sz="2000" dirty="0">
                <a:latin typeface="Franklin Gothic Book" panose="020B0503020102020204" pitchFamily="34" charset="0"/>
                <a:hlinkClick r:id="rId3"/>
              </a:rPr>
              <a:t>https://eur-lex.europa.eu/legal-content/EN/TXT/PDF/?uri=OJ:L_202402150</a:t>
            </a:r>
            <a:r>
              <a:rPr lang="nl-BE" sz="2000" dirty="0">
                <a:latin typeface="Franklin Gothic Book" panose="020B0503020102020204" pitchFamily="34" charset="0"/>
              </a:rPr>
              <a:t> </a:t>
            </a:r>
          </a:p>
        </p:txBody>
      </p:sp>
    </p:spTree>
    <p:extLst>
      <p:ext uri="{BB962C8B-B14F-4D97-AF65-F5344CB8AC3E}">
        <p14:creationId xmlns:p14="http://schemas.microsoft.com/office/powerpoint/2010/main" val="216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23F0-171B-99D6-F9B7-8067BF1BC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8D619-C13C-C289-CEC0-EDA55997240F}"/>
              </a:ext>
            </a:extLst>
          </p:cNvPr>
          <p:cNvSpPr>
            <a:spLocks noGrp="1"/>
          </p:cNvSpPr>
          <p:nvPr>
            <p:ph type="title"/>
          </p:nvPr>
        </p:nvSpPr>
        <p:spPr>
          <a:xfrm>
            <a:off x="258168" y="0"/>
            <a:ext cx="10972799" cy="770153"/>
          </a:xfrm>
        </p:spPr>
        <p:txBody>
          <a:bodyPr/>
          <a:lstStyle/>
          <a:p>
            <a:r>
              <a:rPr lang="nl-BE" dirty="0"/>
              <a:t>Grensprocedure</a:t>
            </a:r>
          </a:p>
        </p:txBody>
      </p:sp>
      <p:sp>
        <p:nvSpPr>
          <p:cNvPr id="3" name="Content Placeholder 2">
            <a:extLst>
              <a:ext uri="{FF2B5EF4-FFF2-40B4-BE49-F238E27FC236}">
                <a16:creationId xmlns:a16="http://schemas.microsoft.com/office/drawing/2014/main" id="{49CCC5C5-0E80-35AC-EEB0-B1D3E24FF701}"/>
              </a:ext>
            </a:extLst>
          </p:cNvPr>
          <p:cNvSpPr>
            <a:spLocks noGrp="1"/>
          </p:cNvSpPr>
          <p:nvPr>
            <p:ph idx="1"/>
          </p:nvPr>
        </p:nvSpPr>
        <p:spPr>
          <a:xfrm>
            <a:off x="394648" y="974869"/>
            <a:ext cx="10972800" cy="3850240"/>
          </a:xfrm>
        </p:spPr>
        <p:txBody>
          <a:bodyPr vert="horz" lIns="91440" tIns="45720" rIns="91440" bIns="45720" rtlCol="0" anchor="t">
            <a:noAutofit/>
          </a:bodyPr>
          <a:lstStyle/>
          <a:p>
            <a:pPr marL="0" indent="0">
              <a:buNone/>
            </a:pPr>
            <a:r>
              <a:rPr lang="nl-BE" sz="2000" b="1" dirty="0">
                <a:latin typeface="Franklin Gothic Book" panose="020B0503020102020204" pitchFamily="34" charset="0"/>
              </a:rPr>
              <a:t>Artikel 54: Locaties van asielgrensprocedure?</a:t>
            </a:r>
          </a:p>
          <a:p>
            <a:r>
              <a:rPr lang="nl-BE" sz="2000" dirty="0">
                <a:latin typeface="Franklin Gothic Book" panose="020B0503020102020204" pitchFamily="34" charset="0"/>
              </a:rPr>
              <a:t>Betrokken verzoekers worden verplicht om in een geografisch gebied te verblijven op basis van artikel 9, Opvangrichtlijn of kunnen vastgehouden worden op basis van artikel 10, Opvangrichtlijn</a:t>
            </a:r>
          </a:p>
          <a:p>
            <a:r>
              <a:rPr lang="nl-BE" sz="2000" dirty="0">
                <a:latin typeface="Franklin Gothic Book" panose="020B0503020102020204" pitchFamily="34" charset="0"/>
              </a:rPr>
              <a:t>“aan of in de nabijheid van de buitengrens of in transitzones of op andere aangewezen locaties binnen zijn grondgebied”</a:t>
            </a:r>
          </a:p>
          <a:p>
            <a:r>
              <a:rPr lang="nl-BE" sz="2000" dirty="0">
                <a:latin typeface="Franklin Gothic Book" panose="020B0503020102020204" pitchFamily="34" charset="0"/>
              </a:rPr>
              <a:t>Juridische fictie van ‘non-entry’ op het EU grondgebied</a:t>
            </a:r>
          </a:p>
          <a:p>
            <a:pPr marL="0" indent="0">
              <a:buNone/>
            </a:pPr>
            <a:r>
              <a:rPr lang="nl-BE" sz="2000" b="1" dirty="0">
                <a:latin typeface="Franklin Gothic Book" panose="020B0503020102020204" pitchFamily="34" charset="0"/>
              </a:rPr>
              <a:t>Artikel 53: Uitzonderingen – in regel van toepassing op iedereen (ook gezinnen met kinderen en NBMV)</a:t>
            </a:r>
          </a:p>
          <a:p>
            <a:r>
              <a:rPr lang="nl-BE" sz="2000" dirty="0">
                <a:latin typeface="Franklin Gothic Book" panose="020B0503020102020204" pitchFamily="34" charset="0"/>
              </a:rPr>
              <a:t>Uitzondering mogelijk als ‘verzoekers met bijzondere opvangbehoeften niet de nodige ondersteuning kan worden verleend in de in artikel 54 bedoelde locaties’</a:t>
            </a:r>
          </a:p>
          <a:p>
            <a:r>
              <a:rPr lang="nl-BE" sz="2000" dirty="0">
                <a:latin typeface="Franklin Gothic Book" panose="020B0503020102020204" pitchFamily="34" charset="0"/>
              </a:rPr>
              <a:t>Verzoekers met bijzondere procedurele waarborgen geen nodige ondersteuning kan worden geboden</a:t>
            </a:r>
          </a:p>
          <a:p>
            <a:r>
              <a:rPr lang="nl-BE" sz="2000" dirty="0">
                <a:latin typeface="Franklin Gothic Book" panose="020B0503020102020204" pitchFamily="34" charset="0"/>
              </a:rPr>
              <a:t>Er relevante medische redenen zijn om de grensprocedure niet toe te passen, waaronder redenen in verband met geestelijke gezondheid</a:t>
            </a:r>
          </a:p>
        </p:txBody>
      </p:sp>
    </p:spTree>
    <p:extLst>
      <p:ext uri="{BB962C8B-B14F-4D97-AF65-F5344CB8AC3E}">
        <p14:creationId xmlns:p14="http://schemas.microsoft.com/office/powerpoint/2010/main" val="64155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5701-8C24-B643-1E57-E1FA6C1D6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13032-4421-E987-A1E0-E5C5735FC426}"/>
              </a:ext>
            </a:extLst>
          </p:cNvPr>
          <p:cNvSpPr>
            <a:spLocks noGrp="1"/>
          </p:cNvSpPr>
          <p:nvPr>
            <p:ph type="title"/>
          </p:nvPr>
        </p:nvSpPr>
        <p:spPr>
          <a:xfrm>
            <a:off x="258168" y="0"/>
            <a:ext cx="10972799" cy="770153"/>
          </a:xfrm>
        </p:spPr>
        <p:txBody>
          <a:bodyPr/>
          <a:lstStyle/>
          <a:p>
            <a:r>
              <a:rPr lang="nl-BE" dirty="0"/>
              <a:t>Grensprocedure</a:t>
            </a:r>
          </a:p>
        </p:txBody>
      </p:sp>
      <p:sp>
        <p:nvSpPr>
          <p:cNvPr id="3" name="Content Placeholder 2">
            <a:extLst>
              <a:ext uri="{FF2B5EF4-FFF2-40B4-BE49-F238E27FC236}">
                <a16:creationId xmlns:a16="http://schemas.microsoft.com/office/drawing/2014/main" id="{03BE6F2F-D090-DF43-2D56-F4B48EFC72D6}"/>
              </a:ext>
            </a:extLst>
          </p:cNvPr>
          <p:cNvSpPr>
            <a:spLocks noGrp="1"/>
          </p:cNvSpPr>
          <p:nvPr>
            <p:ph idx="1"/>
          </p:nvPr>
        </p:nvSpPr>
        <p:spPr>
          <a:xfrm>
            <a:off x="462888" y="1029461"/>
            <a:ext cx="10972800" cy="3850240"/>
          </a:xfrm>
        </p:spPr>
        <p:txBody>
          <a:bodyPr vert="horz" lIns="91440" tIns="45720" rIns="91440" bIns="45720" rtlCol="0" anchor="t">
            <a:noAutofit/>
          </a:bodyPr>
          <a:lstStyle/>
          <a:p>
            <a:pPr marL="0" indent="0">
              <a:buNone/>
            </a:pPr>
            <a:r>
              <a:rPr lang="nl-BE" sz="2000" b="1" dirty="0">
                <a:latin typeface="Franklin Gothic Book" panose="020B0503020102020204" pitchFamily="34" charset="0"/>
              </a:rPr>
              <a:t>Artikel 51: termijnen</a:t>
            </a:r>
          </a:p>
          <a:p>
            <a:pPr marL="0" indent="0">
              <a:buNone/>
            </a:pPr>
            <a:r>
              <a:rPr lang="nl-BE" sz="2000" dirty="0">
                <a:latin typeface="Franklin Gothic Book" panose="020B0503020102020204" pitchFamily="34" charset="0"/>
              </a:rPr>
              <a:t>Grensprocedure moet voltooid zijn binnen 12 weken, vanaf registratie totdat verzoeker niet langer het recht heeft om te blijven. </a:t>
            </a:r>
          </a:p>
          <a:p>
            <a:pPr marL="0" indent="0">
              <a:buNone/>
            </a:pPr>
            <a:r>
              <a:rPr lang="nl-BE" sz="2000" dirty="0">
                <a:latin typeface="Franklin Gothic Book" panose="020B0503020102020204" pitchFamily="34" charset="0"/>
              </a:rPr>
              <a:t>Volgens het Nationaal Implementatieplan ziet dit er zo uit in BE:</a:t>
            </a:r>
          </a:p>
          <a:p>
            <a:r>
              <a:rPr lang="en-US" sz="2000" dirty="0">
                <a:latin typeface="Franklin Gothic Book" panose="020B0503020102020204" pitchFamily="34" charset="0"/>
              </a:rPr>
              <a:t>7 </a:t>
            </a:r>
            <a:r>
              <a:rPr lang="en-US" sz="2000" dirty="0" err="1">
                <a:latin typeface="Franklin Gothic Book" panose="020B0503020102020204" pitchFamily="34" charset="0"/>
              </a:rPr>
              <a:t>dagen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DVZ</a:t>
            </a:r>
          </a:p>
          <a:p>
            <a:r>
              <a:rPr lang="en-US" sz="2000" dirty="0">
                <a:latin typeface="Franklin Gothic Book" panose="020B0503020102020204" pitchFamily="34" charset="0"/>
              </a:rPr>
              <a:t>39 </a:t>
            </a:r>
            <a:r>
              <a:rPr lang="en-US" sz="2000" dirty="0" err="1">
                <a:latin typeface="Franklin Gothic Book" panose="020B0503020102020204" pitchFamily="34" charset="0"/>
              </a:rPr>
              <a:t>dagen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het CGVS</a:t>
            </a:r>
          </a:p>
          <a:p>
            <a:r>
              <a:rPr lang="en-US" sz="2000" dirty="0">
                <a:latin typeface="Franklin Gothic Book" panose="020B0503020102020204" pitchFamily="34" charset="0"/>
              </a:rPr>
              <a:t>4 </a:t>
            </a:r>
            <a:r>
              <a:rPr lang="en-US" sz="2000" dirty="0" err="1">
                <a:latin typeface="Franklin Gothic Book" panose="020B0503020102020204" pitchFamily="34" charset="0"/>
              </a:rPr>
              <a:t>voor</a:t>
            </a:r>
            <a:r>
              <a:rPr lang="en-US" sz="2000" dirty="0">
                <a:latin typeface="Franklin Gothic Book" panose="020B0503020102020204" pitchFamily="34" charset="0"/>
              </a:rPr>
              <a:t> </a:t>
            </a:r>
            <a:r>
              <a:rPr lang="en-US" sz="2000" dirty="0" err="1">
                <a:latin typeface="Franklin Gothic Book" panose="020B0503020102020204" pitchFamily="34" charset="0"/>
              </a:rPr>
              <a:t>betekening</a:t>
            </a:r>
            <a:r>
              <a:rPr lang="en-US" sz="2000" dirty="0">
                <a:latin typeface="Franklin Gothic Book" panose="020B0503020102020204" pitchFamily="34" charset="0"/>
              </a:rPr>
              <a:t> </a:t>
            </a:r>
            <a:r>
              <a:rPr lang="en-US" sz="2000" dirty="0" err="1">
                <a:latin typeface="Franklin Gothic Book" panose="020B0503020102020204" pitchFamily="34" charset="0"/>
              </a:rPr>
              <a:t>aan</a:t>
            </a:r>
            <a:r>
              <a:rPr lang="en-US" sz="2000" dirty="0">
                <a:latin typeface="Franklin Gothic Book" panose="020B0503020102020204" pitchFamily="34" charset="0"/>
              </a:rPr>
              <a:t> de </a:t>
            </a:r>
            <a:r>
              <a:rPr lang="en-US" sz="2000" dirty="0" err="1">
                <a:latin typeface="Franklin Gothic Book" panose="020B0503020102020204" pitchFamily="34" charset="0"/>
              </a:rPr>
              <a:t>verzoeker</a:t>
            </a:r>
            <a:endParaRPr lang="en-US" sz="2000" dirty="0">
              <a:latin typeface="Franklin Gothic Book" panose="020B0503020102020204" pitchFamily="34" charset="0"/>
            </a:endParaRPr>
          </a:p>
          <a:p>
            <a:r>
              <a:rPr lang="en-US" sz="2000" dirty="0">
                <a:latin typeface="Franklin Gothic Book" panose="020B0503020102020204" pitchFamily="34" charset="0"/>
              </a:rPr>
              <a:t>10 </a:t>
            </a:r>
            <a:r>
              <a:rPr lang="en-US" sz="2000" dirty="0" err="1">
                <a:latin typeface="Franklin Gothic Book" panose="020B0503020102020204" pitchFamily="34" charset="0"/>
              </a:rPr>
              <a:t>dagen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a:t>
            </a:r>
            <a:r>
              <a:rPr lang="en-US" sz="2000" dirty="0" err="1">
                <a:latin typeface="Franklin Gothic Book" panose="020B0503020102020204" pitchFamily="34" charset="0"/>
              </a:rPr>
              <a:t>beroepstermijn</a:t>
            </a:r>
            <a:endParaRPr lang="en-US" sz="2000" dirty="0">
              <a:latin typeface="Franklin Gothic Book" panose="020B0503020102020204" pitchFamily="34" charset="0"/>
            </a:endParaRPr>
          </a:p>
          <a:p>
            <a:r>
              <a:rPr lang="en-US" sz="2000" dirty="0">
                <a:latin typeface="Franklin Gothic Book" panose="020B0503020102020204" pitchFamily="34" charset="0"/>
              </a:rPr>
              <a:t>21 </a:t>
            </a:r>
            <a:r>
              <a:rPr lang="en-US" sz="2000" dirty="0" err="1">
                <a:latin typeface="Franklin Gothic Book" panose="020B0503020102020204" pitchFamily="34" charset="0"/>
              </a:rPr>
              <a:t>dagen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de RvV</a:t>
            </a:r>
            <a:endParaRPr lang="nl-BE" sz="2000" dirty="0">
              <a:latin typeface="Franklin Gothic Book" panose="020B0503020102020204" pitchFamily="34" charset="0"/>
            </a:endParaRP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Lukt dit niet? </a:t>
            </a:r>
            <a:r>
              <a:rPr lang="nl-BE" sz="2000" dirty="0">
                <a:latin typeface="Franklin Gothic Book" panose="020B0503020102020204" pitchFamily="34" charset="0"/>
              </a:rPr>
              <a:t>Toegang tot het grondgebied en behandeling van het verzoek loopt verder via versnelde procedure</a:t>
            </a:r>
          </a:p>
          <a:p>
            <a:pPr marL="0" indent="0">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67545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DE084-62AF-5900-F762-D6113A7A7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C489B-5847-8819-81B1-61E1FA6B6192}"/>
              </a:ext>
            </a:extLst>
          </p:cNvPr>
          <p:cNvSpPr>
            <a:spLocks noGrp="1"/>
          </p:cNvSpPr>
          <p:nvPr>
            <p:ph type="title"/>
          </p:nvPr>
        </p:nvSpPr>
        <p:spPr>
          <a:xfrm>
            <a:off x="421942" y="42982"/>
            <a:ext cx="10972799" cy="770153"/>
          </a:xfrm>
        </p:spPr>
        <p:txBody>
          <a:bodyPr/>
          <a:lstStyle/>
          <a:p>
            <a:r>
              <a:rPr lang="nl-BE" dirty="0"/>
              <a:t>Inhoudstafel</a:t>
            </a:r>
          </a:p>
        </p:txBody>
      </p:sp>
      <p:sp>
        <p:nvSpPr>
          <p:cNvPr id="3" name="Content Placeholder 2">
            <a:extLst>
              <a:ext uri="{FF2B5EF4-FFF2-40B4-BE49-F238E27FC236}">
                <a16:creationId xmlns:a16="http://schemas.microsoft.com/office/drawing/2014/main" id="{1DF640DB-80A1-E056-CD6C-2858ACC23CDF}"/>
              </a:ext>
            </a:extLst>
          </p:cNvPr>
          <p:cNvSpPr>
            <a:spLocks noGrp="1"/>
          </p:cNvSpPr>
          <p:nvPr>
            <p:ph idx="1"/>
          </p:nvPr>
        </p:nvSpPr>
        <p:spPr>
          <a:xfrm>
            <a:off x="572068" y="1665347"/>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000" dirty="0">
                <a:latin typeface="Franklin Gothic Book" panose="020B0503020102020204" pitchFamily="34" charset="0"/>
              </a:rPr>
              <a:t>Reguliere procedure</a:t>
            </a:r>
          </a:p>
          <a:p>
            <a:r>
              <a:rPr lang="nl-BE" sz="2000" dirty="0">
                <a:latin typeface="Franklin Gothic Book" panose="020B0503020102020204" pitchFamily="34" charset="0"/>
              </a:rPr>
              <a:t>Ontvankelijkheidsprocedure</a:t>
            </a:r>
          </a:p>
          <a:p>
            <a:r>
              <a:rPr lang="nl-BE" sz="2000" dirty="0">
                <a:latin typeface="Franklin Gothic Book" panose="020B0503020102020204" pitchFamily="34" charset="0"/>
              </a:rPr>
              <a:t>Speciale procedures</a:t>
            </a:r>
          </a:p>
          <a:p>
            <a:pPr lvl="1"/>
            <a:r>
              <a:rPr lang="nl-BE" sz="2000" dirty="0">
                <a:latin typeface="Franklin Gothic Book" panose="020B0503020102020204" pitchFamily="34" charset="0"/>
              </a:rPr>
              <a:t>Versnelde procedure</a:t>
            </a:r>
          </a:p>
          <a:p>
            <a:pPr lvl="1"/>
            <a:r>
              <a:rPr lang="nl-BE" sz="2000" dirty="0">
                <a:latin typeface="Franklin Gothic Book" panose="020B0503020102020204" pitchFamily="34" charset="0"/>
              </a:rPr>
              <a:t>Grensprocedure</a:t>
            </a:r>
          </a:p>
          <a:p>
            <a:pPr lvl="1"/>
            <a:r>
              <a:rPr lang="nl-BE" sz="2000" dirty="0">
                <a:latin typeface="Franklin Gothic Book" panose="020B0503020102020204" pitchFamily="34" charset="0"/>
              </a:rPr>
              <a:t>Volgend verzoek</a:t>
            </a:r>
          </a:p>
          <a:p>
            <a:r>
              <a:rPr lang="nl-BE" sz="2000" dirty="0">
                <a:latin typeface="Franklin Gothic Book" panose="020B0503020102020204" pitchFamily="34" charset="0"/>
              </a:rPr>
              <a:t>Beroepsprocedure</a:t>
            </a:r>
          </a:p>
          <a:p>
            <a:pPr marL="457200" lvl="1" indent="0">
              <a:buNone/>
            </a:pPr>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61450616-A6BD-3E60-4C0E-498E4A6CBDAC}"/>
              </a:ext>
            </a:extLst>
          </p:cNvPr>
          <p:cNvSpPr txBox="1"/>
          <p:nvPr/>
        </p:nvSpPr>
        <p:spPr>
          <a:xfrm>
            <a:off x="572068" y="1037817"/>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EF15954F-CA5C-B35E-7896-589FD684E85E}"/>
              </a:ext>
            </a:extLst>
          </p:cNvPr>
          <p:cNvSpPr txBox="1">
            <a:spLocks/>
          </p:cNvSpPr>
          <p:nvPr/>
        </p:nvSpPr>
        <p:spPr>
          <a:xfrm>
            <a:off x="5050808" y="1665347"/>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000" dirty="0">
                <a:latin typeface="Franklin Gothic Book" panose="020B0503020102020204" pitchFamily="34" charset="0"/>
              </a:rPr>
              <a:t>Algemene wijzigingen</a:t>
            </a:r>
          </a:p>
          <a:p>
            <a:r>
              <a:rPr lang="nl-BE" sz="20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0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a:p>
            <a:endParaRPr lang="nl-BE" sz="2000" dirty="0">
              <a:latin typeface="Franklin Gothic Book" panose="020B0503020102020204" pitchFamily="34" charset="0"/>
            </a:endParaRPr>
          </a:p>
          <a:p>
            <a:endParaRPr lang="nl-BE" sz="2000" dirty="0">
              <a:latin typeface="Franklin Gothic Book" panose="020B0503020102020204" pitchFamily="34" charset="0"/>
            </a:endParaRPr>
          </a:p>
        </p:txBody>
      </p:sp>
      <p:sp>
        <p:nvSpPr>
          <p:cNvPr id="6" name="TextBox 5">
            <a:extLst>
              <a:ext uri="{FF2B5EF4-FFF2-40B4-BE49-F238E27FC236}">
                <a16:creationId xmlns:a16="http://schemas.microsoft.com/office/drawing/2014/main" id="{D7479352-6689-E685-187F-8963B0E3C073}"/>
              </a:ext>
            </a:extLst>
          </p:cNvPr>
          <p:cNvSpPr txBox="1"/>
          <p:nvPr/>
        </p:nvSpPr>
        <p:spPr>
          <a:xfrm>
            <a:off x="5050808" y="1008408"/>
            <a:ext cx="3754272" cy="461665"/>
          </a:xfrm>
          <a:prstGeom prst="rect">
            <a:avLst/>
          </a:prstGeom>
          <a:noFill/>
        </p:spPr>
        <p:txBody>
          <a:bodyPr wrap="square" rtlCol="0">
            <a:spAutoFit/>
          </a:bodyPr>
          <a:lstStyle/>
          <a:p>
            <a:r>
              <a:rPr lang="nl-BE" sz="2400" b="1" dirty="0"/>
              <a:t>Opvang</a:t>
            </a:r>
          </a:p>
        </p:txBody>
      </p:sp>
      <p:sp>
        <p:nvSpPr>
          <p:cNvPr id="7" name="Rectangle 6">
            <a:extLst>
              <a:ext uri="{FF2B5EF4-FFF2-40B4-BE49-F238E27FC236}">
                <a16:creationId xmlns:a16="http://schemas.microsoft.com/office/drawing/2014/main" id="{D7EDCD83-719C-F973-07AC-666E24D7130A}"/>
              </a:ext>
            </a:extLst>
          </p:cNvPr>
          <p:cNvSpPr/>
          <p:nvPr/>
        </p:nvSpPr>
        <p:spPr>
          <a:xfrm>
            <a:off x="585715" y="5500048"/>
            <a:ext cx="8014647" cy="770153"/>
          </a:xfrm>
          <a:prstGeom prst="rect">
            <a:avLst/>
          </a:prstGeom>
          <a:solidFill>
            <a:srgbClr val="F95738"/>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Extra: NBMV</a:t>
            </a:r>
          </a:p>
        </p:txBody>
      </p:sp>
    </p:spTree>
    <p:extLst>
      <p:ext uri="{BB962C8B-B14F-4D97-AF65-F5344CB8AC3E}">
        <p14:creationId xmlns:p14="http://schemas.microsoft.com/office/powerpoint/2010/main" val="85839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16AD-153D-2556-EEFF-7E3C5E231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038A0-9409-FCFF-5171-BB63DBA2E56C}"/>
              </a:ext>
            </a:extLst>
          </p:cNvPr>
          <p:cNvSpPr>
            <a:spLocks noGrp="1"/>
          </p:cNvSpPr>
          <p:nvPr>
            <p:ph type="title"/>
          </p:nvPr>
        </p:nvSpPr>
        <p:spPr>
          <a:xfrm>
            <a:off x="312760" y="658156"/>
            <a:ext cx="10972799" cy="770153"/>
          </a:xfrm>
        </p:spPr>
        <p:txBody>
          <a:bodyPr/>
          <a:lstStyle/>
          <a:p>
            <a:r>
              <a:rPr lang="nl-BE" dirty="0"/>
              <a:t>Volgend verzoek</a:t>
            </a:r>
          </a:p>
        </p:txBody>
      </p:sp>
      <p:sp>
        <p:nvSpPr>
          <p:cNvPr id="5" name="Rectangle 4">
            <a:extLst>
              <a:ext uri="{FF2B5EF4-FFF2-40B4-BE49-F238E27FC236}">
                <a16:creationId xmlns:a16="http://schemas.microsoft.com/office/drawing/2014/main" id="{6C99ECF0-BC68-718D-46A0-AA5FE57236DB}"/>
              </a:ext>
            </a:extLst>
          </p:cNvPr>
          <p:cNvSpPr/>
          <p:nvPr/>
        </p:nvSpPr>
        <p:spPr>
          <a:xfrm>
            <a:off x="191068" y="1774209"/>
            <a:ext cx="7315201" cy="49063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2000" b="1" dirty="0">
                <a:solidFill>
                  <a:sysClr val="windowText" lastClr="000000"/>
                </a:solidFill>
                <a:latin typeface="Franklin Gothic Book" panose="020B0503020102020204" pitchFamily="34" charset="0"/>
              </a:rPr>
              <a:t>Meer personen vallen onder definitie volgend verzoek: “verzoeken die worden gedaan na een definitieve beslissing over een eerder verzoek in ongeacht welke lidstaat”</a:t>
            </a:r>
          </a:p>
          <a:p>
            <a:r>
              <a:rPr lang="nl-BE" sz="2000" dirty="0">
                <a:solidFill>
                  <a:sysClr val="windowText" lastClr="000000"/>
                </a:solidFill>
                <a:latin typeface="Franklin Gothic Book" panose="020B0503020102020204" pitchFamily="34" charset="0"/>
              </a:rPr>
              <a:t>Artikel 3</a:t>
            </a:r>
          </a:p>
          <a:p>
            <a:pPr lvl="1"/>
            <a:r>
              <a:rPr lang="nl-BE" sz="2000" dirty="0">
                <a:solidFill>
                  <a:sysClr val="windowText" lastClr="000000"/>
                </a:solidFill>
                <a:latin typeface="Franklin Gothic Book" panose="020B0503020102020204" pitchFamily="34" charset="0"/>
              </a:rPr>
              <a:t>8) bredere definitie van ‘definitieve beslissing’ die impliciete en expliciete intrekking omvat</a:t>
            </a:r>
          </a:p>
          <a:p>
            <a:pPr lvl="1"/>
            <a:r>
              <a:rPr lang="nl-BE" sz="2000" dirty="0">
                <a:solidFill>
                  <a:sysClr val="windowText" lastClr="000000"/>
                </a:solidFill>
                <a:latin typeface="Franklin Gothic Book" panose="020B0503020102020204" pitchFamily="34" charset="0"/>
              </a:rPr>
              <a:t>19) bredere definitie van volgend verzoek</a:t>
            </a:r>
          </a:p>
          <a:p>
            <a:pPr lvl="1"/>
            <a:endParaRPr lang="nl-BE" sz="2000" dirty="0">
              <a:solidFill>
                <a:sysClr val="windowText" lastClr="000000"/>
              </a:solidFill>
              <a:latin typeface="Franklin Gothic Book" panose="020B0503020102020204" pitchFamily="34" charset="0"/>
            </a:endParaRPr>
          </a:p>
          <a:p>
            <a:r>
              <a:rPr lang="nl-BE" sz="2000" b="1" dirty="0">
                <a:solidFill>
                  <a:sysClr val="windowText" lastClr="000000"/>
                </a:solidFill>
                <a:latin typeface="Franklin Gothic Book" panose="020B0503020102020204" pitchFamily="34" charset="0"/>
              </a:rPr>
              <a:t>Behandeling van volgend verzoek</a:t>
            </a:r>
          </a:p>
          <a:p>
            <a:r>
              <a:rPr lang="nl-BE" sz="2000" dirty="0">
                <a:solidFill>
                  <a:sysClr val="windowText" lastClr="000000"/>
                </a:solidFill>
                <a:latin typeface="Franklin Gothic Book" panose="020B0503020102020204" pitchFamily="34" charset="0"/>
              </a:rPr>
              <a:t>Ontvankelijkheidsonderzoek naar nieuwe elementen blijft behouden voor finale negatieve beslissing over vorig verzoek, met expliciete positieve ontvankelijkheidsbeslissing</a:t>
            </a:r>
          </a:p>
          <a:p>
            <a:endParaRPr lang="nl-BE" sz="2000" dirty="0">
              <a:solidFill>
                <a:sysClr val="windowText" lastClr="000000"/>
              </a:solidFill>
              <a:latin typeface="Franklin Gothic Book" panose="020B0503020102020204" pitchFamily="34" charset="0"/>
            </a:endParaRPr>
          </a:p>
          <a:p>
            <a:r>
              <a:rPr lang="nl-BE" sz="2000" dirty="0">
                <a:solidFill>
                  <a:sysClr val="windowText" lastClr="000000"/>
                </a:solidFill>
                <a:latin typeface="Franklin Gothic Book" panose="020B0503020102020204" pitchFamily="34" charset="0"/>
              </a:rPr>
              <a:t>In geval van finale positieve beslissing geen apart ontvankelijkheidsonderzoek naar ‘nieuwe elementen’, maar wel naar effectiviteit van bescherming in andere EU lidstaat</a:t>
            </a:r>
          </a:p>
          <a:p>
            <a:endParaRPr lang="nl-BE" dirty="0">
              <a:solidFill>
                <a:sysClr val="windowText" lastClr="000000"/>
              </a:solidFill>
              <a:latin typeface="Franklin Gothic Book" panose="020B0503020102020204" pitchFamily="34" charset="0"/>
            </a:endParaRPr>
          </a:p>
        </p:txBody>
      </p:sp>
      <p:sp>
        <p:nvSpPr>
          <p:cNvPr id="6" name="TextBox 5">
            <a:extLst>
              <a:ext uri="{FF2B5EF4-FFF2-40B4-BE49-F238E27FC236}">
                <a16:creationId xmlns:a16="http://schemas.microsoft.com/office/drawing/2014/main" id="{74E988E9-6248-8615-3C6B-C7AA3BF1D68F}"/>
              </a:ext>
            </a:extLst>
          </p:cNvPr>
          <p:cNvSpPr txBox="1"/>
          <p:nvPr/>
        </p:nvSpPr>
        <p:spPr>
          <a:xfrm>
            <a:off x="7642747" y="1774209"/>
            <a:ext cx="3930555"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nl-BE" b="1" dirty="0"/>
              <a:t>Onduidelijk of EU Pact het toelaat om personen met een M-status als ‘volgende verzoeker’ te beschouwen. </a:t>
            </a:r>
            <a:br>
              <a:rPr lang="nl-BE" b="1" dirty="0"/>
            </a:br>
            <a:br>
              <a:rPr lang="nl-BE" b="1" dirty="0"/>
            </a:br>
            <a:r>
              <a:rPr lang="nl-BE" dirty="0"/>
              <a:t>BE hanteert een erg ruime interpretatie van </a:t>
            </a:r>
            <a:r>
              <a:rPr lang="nl-BE" dirty="0" err="1"/>
              <a:t>HvJ</a:t>
            </a:r>
            <a:r>
              <a:rPr lang="nl-BE" dirty="0"/>
              <a:t> rechtspraak en de nieuwe Verordening. </a:t>
            </a:r>
            <a:br>
              <a:rPr lang="nl-BE" dirty="0"/>
            </a:br>
            <a:br>
              <a:rPr lang="nl-BE" dirty="0"/>
            </a:br>
            <a:r>
              <a:rPr lang="nl-BE" dirty="0"/>
              <a:t>Onderwerp voor een prejudiciële vraag? </a:t>
            </a:r>
            <a:endParaRPr lang="nl-BE" b="1" dirty="0"/>
          </a:p>
        </p:txBody>
      </p:sp>
    </p:spTree>
    <p:extLst>
      <p:ext uri="{BB962C8B-B14F-4D97-AF65-F5344CB8AC3E}">
        <p14:creationId xmlns:p14="http://schemas.microsoft.com/office/powerpoint/2010/main" val="9448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F8CD-C205-C8E0-7BD4-7A7115520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59A27-B936-41D3-C0F0-60C885B8E137}"/>
              </a:ext>
            </a:extLst>
          </p:cNvPr>
          <p:cNvSpPr>
            <a:spLocks noGrp="1"/>
          </p:cNvSpPr>
          <p:nvPr>
            <p:ph type="title"/>
          </p:nvPr>
        </p:nvSpPr>
        <p:spPr/>
        <p:txBody>
          <a:bodyPr/>
          <a:lstStyle/>
          <a:p>
            <a:r>
              <a:rPr lang="nl-BE" dirty="0"/>
              <a:t>Volgend verzoek</a:t>
            </a:r>
          </a:p>
        </p:txBody>
      </p:sp>
      <p:sp>
        <p:nvSpPr>
          <p:cNvPr id="3" name="Content Placeholder 2">
            <a:extLst>
              <a:ext uri="{FF2B5EF4-FFF2-40B4-BE49-F238E27FC236}">
                <a16:creationId xmlns:a16="http://schemas.microsoft.com/office/drawing/2014/main" id="{8680544E-4F61-7016-BACC-4EE269BD08B6}"/>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Franklin Gothic Book" panose="020B0503020102020204" pitchFamily="34" charset="0"/>
              </a:rPr>
              <a:t>Sterke inperking van rechten van volgende verzoekers</a:t>
            </a:r>
          </a:p>
          <a:p>
            <a:pPr lvl="1"/>
            <a:r>
              <a:rPr lang="nl-BE" sz="2000" b="1" dirty="0">
                <a:latin typeface="Franklin Gothic Book" panose="020B0503020102020204" pitchFamily="34" charset="0"/>
              </a:rPr>
              <a:t>Artikel 10</a:t>
            </a:r>
            <a:r>
              <a:rPr lang="nl-BE" sz="2000" dirty="0">
                <a:latin typeface="Franklin Gothic Book" panose="020B0503020102020204" pitchFamily="34" charset="0"/>
              </a:rPr>
              <a:t>: mogelijkheid om recht om te blijven te beperken vanaf tweede VVIB</a:t>
            </a:r>
          </a:p>
          <a:p>
            <a:pPr lvl="1"/>
            <a:r>
              <a:rPr lang="nl-BE" sz="2000" b="1" dirty="0">
                <a:latin typeface="Franklin Gothic Book" panose="020B0503020102020204" pitchFamily="34" charset="0"/>
              </a:rPr>
              <a:t>Artikel 16</a:t>
            </a:r>
            <a:r>
              <a:rPr lang="nl-BE" sz="2000" dirty="0">
                <a:latin typeface="Franklin Gothic Book" panose="020B0503020102020204" pitchFamily="34" charset="0"/>
              </a:rPr>
              <a:t>: mogelijkheid om recht op kosteloze juridische counseling te beperken vanaf tweede VVIB</a:t>
            </a:r>
          </a:p>
          <a:p>
            <a:pPr lvl="1"/>
            <a:r>
              <a:rPr lang="nl-BE" sz="2000" b="1" dirty="0">
                <a:latin typeface="Franklin Gothic Book" panose="020B0503020102020204" pitchFamily="34" charset="0"/>
              </a:rPr>
              <a:t>Artikel 55(4) </a:t>
            </a:r>
            <a:r>
              <a:rPr lang="nl-BE" sz="2000" dirty="0">
                <a:latin typeface="Franklin Gothic Book" panose="020B0503020102020204" pitchFamily="34" charset="0"/>
              </a:rPr>
              <a:t>mogelijkheid om geen onderhoud over de ontvankelijkheid te organiseren</a:t>
            </a:r>
          </a:p>
          <a:p>
            <a:pPr lvl="1"/>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‘Crisismaatregelen’ in BE zijn eerdere toepassing van deze regeling</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Sterk afhankelijk van </a:t>
            </a:r>
            <a:r>
              <a:rPr lang="nl-BE" sz="2000" dirty="0" err="1">
                <a:latin typeface="Franklin Gothic Book" panose="020B0503020102020204" pitchFamily="34" charset="0"/>
              </a:rPr>
              <a:t>Eurodac</a:t>
            </a:r>
            <a:r>
              <a:rPr lang="nl-BE" sz="2000" dirty="0">
                <a:latin typeface="Franklin Gothic Book" panose="020B0503020102020204" pitchFamily="34" charset="0"/>
              </a:rPr>
              <a:t> en tijdige </a:t>
            </a:r>
            <a:r>
              <a:rPr lang="nl-BE" sz="2000" dirty="0" err="1">
                <a:latin typeface="Franklin Gothic Book" panose="020B0503020102020204" pitchFamily="34" charset="0"/>
              </a:rPr>
              <a:t>informatieuitwisseling</a:t>
            </a:r>
            <a:r>
              <a:rPr lang="nl-BE" sz="2000" dirty="0">
                <a:latin typeface="Franklin Gothic Book" panose="020B0503020102020204" pitchFamily="34" charset="0"/>
              </a:rPr>
              <a:t> tussen lidstaten</a:t>
            </a:r>
          </a:p>
          <a:p>
            <a:pPr lvl="1"/>
            <a:endParaRPr lang="nl-BE" dirty="0">
              <a:latin typeface="Franklin Gothic Book" panose="020B0503020102020204" pitchFamily="34" charset="0"/>
            </a:endParaRPr>
          </a:p>
          <a:p>
            <a:pPr lvl="2"/>
            <a:endParaRPr lang="nl-BE" dirty="0">
              <a:latin typeface="Franklin Gothic Book" panose="020B0503020102020204" pitchFamily="34" charset="0"/>
            </a:endParaRPr>
          </a:p>
        </p:txBody>
      </p:sp>
    </p:spTree>
    <p:extLst>
      <p:ext uri="{BB962C8B-B14F-4D97-AF65-F5344CB8AC3E}">
        <p14:creationId xmlns:p14="http://schemas.microsoft.com/office/powerpoint/2010/main" val="382757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13FD4-979E-2724-DABF-CEB41C1A8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53883-F659-DA57-7736-CB32F58525D6}"/>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BF54F9A5-295C-6132-5CFE-F2DC6AD9C8F6}"/>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r>
              <a:rPr lang="nl-BE" b="1" dirty="0">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7736EBE8-3BB7-4C76-FBF9-24B8FF6EB151}"/>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ADDCE9D5-F891-B717-E3DA-300749BB5C2C}"/>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000">
                <a:latin typeface="Franklin Gothic Book" panose="020B0503020102020204" pitchFamily="34" charset="0"/>
              </a:rPr>
              <a:t>Algemene wijzigingen</a:t>
            </a:r>
          </a:p>
          <a:p>
            <a:r>
              <a:rPr lang="nl-BE" sz="2000">
                <a:latin typeface="Franklin Gothic Book" panose="020B0503020102020204" pitchFamily="34" charset="0"/>
              </a:rPr>
              <a:t>Beperkingen bewegingsvrijheid en vasthouding</a:t>
            </a:r>
          </a:p>
          <a:p>
            <a:r>
              <a:rPr lang="nl-BE" sz="2000">
                <a:latin typeface="Franklin Gothic Book" panose="020B0503020102020204" pitchFamily="34" charset="0"/>
              </a:rPr>
              <a:t>Rechten van asielzoekers</a:t>
            </a:r>
          </a:p>
          <a:p>
            <a:r>
              <a:rPr lang="nl-BE" sz="2000">
                <a:latin typeface="Franklin Gothic Book" panose="020B0503020102020204" pitchFamily="34" charset="0"/>
              </a:rPr>
              <a:t>Organisatie van de opvang</a:t>
            </a:r>
          </a:p>
          <a:p>
            <a:r>
              <a:rPr lang="nl-BE" sz="2000">
                <a:latin typeface="Franklin Gothic Book" panose="020B0503020102020204" pitchFamily="34" charset="0"/>
              </a:rPr>
              <a:t>Beperken van opvang</a:t>
            </a:r>
          </a:p>
          <a:p>
            <a:r>
              <a:rPr lang="nl-BE" sz="2000">
                <a:latin typeface="Franklin Gothic Book" panose="020B0503020102020204" pitchFamily="34" charset="0"/>
              </a:rPr>
              <a:t>Aandacht voor kwetsbaren</a:t>
            </a:r>
          </a:p>
          <a:p>
            <a:r>
              <a:rPr lang="nl-BE" sz="2000">
                <a:latin typeface="Franklin Gothic Book" panose="020B0503020102020204" pitchFamily="34" charset="0"/>
              </a:rPr>
              <a:t>Noodplanning</a:t>
            </a:r>
            <a:endParaRPr lang="nl-BE" sz="2000" dirty="0">
              <a:latin typeface="Franklin Gothic Book" panose="020B0503020102020204" pitchFamily="34" charset="0"/>
            </a:endParaRPr>
          </a:p>
        </p:txBody>
      </p:sp>
      <p:sp>
        <p:nvSpPr>
          <p:cNvPr id="6" name="TextBox 5">
            <a:extLst>
              <a:ext uri="{FF2B5EF4-FFF2-40B4-BE49-F238E27FC236}">
                <a16:creationId xmlns:a16="http://schemas.microsoft.com/office/drawing/2014/main" id="{D6F06446-F459-8D31-8489-275E9E938801}"/>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271862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5D404-4213-B4E9-2F59-477139618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BC985-300A-6B58-F769-21174EBDB756}"/>
              </a:ext>
            </a:extLst>
          </p:cNvPr>
          <p:cNvSpPr>
            <a:spLocks noGrp="1"/>
          </p:cNvSpPr>
          <p:nvPr>
            <p:ph type="title"/>
          </p:nvPr>
        </p:nvSpPr>
        <p:spPr/>
        <p:txBody>
          <a:bodyPr/>
          <a:lstStyle/>
          <a:p>
            <a:r>
              <a:rPr lang="nl-BE" dirty="0"/>
              <a:t>Beroepsprocedure</a:t>
            </a:r>
          </a:p>
        </p:txBody>
      </p:sp>
      <p:sp>
        <p:nvSpPr>
          <p:cNvPr id="3" name="Content Placeholder 2">
            <a:extLst>
              <a:ext uri="{FF2B5EF4-FFF2-40B4-BE49-F238E27FC236}">
                <a16:creationId xmlns:a16="http://schemas.microsoft.com/office/drawing/2014/main" id="{24BC9E55-64F3-ED3E-EDE2-0D56D20B438A}"/>
              </a:ext>
            </a:extLst>
          </p:cNvPr>
          <p:cNvSpPr>
            <a:spLocks noGrp="1"/>
          </p:cNvSpPr>
          <p:nvPr>
            <p:ph idx="1"/>
          </p:nvPr>
        </p:nvSpPr>
        <p:spPr>
          <a:xfrm>
            <a:off x="381000" y="1872134"/>
            <a:ext cx="10972800" cy="3850240"/>
          </a:xfrm>
        </p:spPr>
        <p:txBody>
          <a:bodyPr vert="horz" lIns="91440" tIns="45720" rIns="91440" bIns="45720" rtlCol="0" anchor="t">
            <a:normAutofit lnSpcReduction="10000"/>
          </a:bodyPr>
          <a:lstStyle/>
          <a:p>
            <a:pPr marL="0" indent="0">
              <a:buNone/>
            </a:pPr>
            <a:r>
              <a:rPr lang="nl-BE" sz="2000" b="1" dirty="0">
                <a:latin typeface="Franklin Gothic Book" panose="020B0503020102020204" pitchFamily="34" charset="0"/>
              </a:rPr>
              <a:t>Artikel 68: Uitbreiding niet-automatisch schorsende werking van beroep</a:t>
            </a:r>
          </a:p>
          <a:p>
            <a:r>
              <a:rPr lang="nl-BE" sz="2000" dirty="0">
                <a:latin typeface="Franklin Gothic Book" panose="020B0503020102020204" pitchFamily="34" charset="0"/>
              </a:rPr>
              <a:t>Negatieve beslissing afgegeven in versnelde / grensprocedure (behalve voor NBMV in grensprocedure)</a:t>
            </a:r>
          </a:p>
          <a:p>
            <a:r>
              <a:rPr lang="nl-BE" sz="2000" dirty="0">
                <a:latin typeface="Franklin Gothic Book" panose="020B0503020102020204" pitchFamily="34" charset="0"/>
              </a:rPr>
              <a:t>Niet-ontvankelijkheidsgrond (behalve bij ‘</a:t>
            </a:r>
            <a:r>
              <a:rPr lang="nl-BE" sz="2000" dirty="0" err="1">
                <a:latin typeface="Franklin Gothic Book" panose="020B0503020102020204" pitchFamily="34" charset="0"/>
              </a:rPr>
              <a:t>veiliig</a:t>
            </a:r>
            <a:r>
              <a:rPr lang="nl-BE" sz="2000" dirty="0">
                <a:latin typeface="Franklin Gothic Book" panose="020B0503020102020204" pitchFamily="34" charset="0"/>
              </a:rPr>
              <a:t> derde land’ als weigeringsgrond of voor NBMV in grensprocedure)</a:t>
            </a:r>
          </a:p>
          <a:p>
            <a:r>
              <a:rPr lang="nl-BE" sz="2000" dirty="0">
                <a:latin typeface="Franklin Gothic Book" panose="020B0503020102020204" pitchFamily="34" charset="0"/>
              </a:rPr>
              <a:t>Impliciete intrekkingsbeslissing</a:t>
            </a:r>
          </a:p>
          <a:p>
            <a:r>
              <a:rPr lang="nl-BE" sz="2000" dirty="0">
                <a:latin typeface="Franklin Gothic Book" panose="020B0503020102020204" pitchFamily="34" charset="0"/>
              </a:rPr>
              <a:t>Beslissing tot intrekking van internationale bescherming</a:t>
            </a:r>
          </a:p>
          <a:p>
            <a:r>
              <a:rPr lang="nl-BE" sz="2000" dirty="0">
                <a:latin typeface="Franklin Gothic Book" panose="020B0503020102020204" pitchFamily="34" charset="0"/>
              </a:rPr>
              <a:t>Hoger beroep levert geen recht om te blijven op</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Artikel 68.5.a: </a:t>
            </a:r>
            <a:r>
              <a:rPr lang="nl-BE" sz="2000" dirty="0">
                <a:latin typeface="Franklin Gothic Book" panose="020B0503020102020204" pitchFamily="34" charset="0"/>
              </a:rPr>
              <a:t>Recht om te blijven (= schorsend effect) kan aangevraagd worden tijdens een periode van ‘minstens vijf dagen’ of rechterlijke instantie kan hier ambtshalve over beslissing</a:t>
            </a:r>
            <a:endParaRPr lang="nl-BE" dirty="0">
              <a:latin typeface="Franklin Gothic Book" panose="020B0503020102020204" pitchFamily="34" charset="0"/>
            </a:endParaRPr>
          </a:p>
        </p:txBody>
      </p:sp>
    </p:spTree>
    <p:extLst>
      <p:ext uri="{BB962C8B-B14F-4D97-AF65-F5344CB8AC3E}">
        <p14:creationId xmlns:p14="http://schemas.microsoft.com/office/powerpoint/2010/main" val="254182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12D9-198A-7358-1C28-CEEC0F0E2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F0537-E9B9-CF6A-52CA-E1843703B6F9}"/>
              </a:ext>
            </a:extLst>
          </p:cNvPr>
          <p:cNvSpPr>
            <a:spLocks noGrp="1"/>
          </p:cNvSpPr>
          <p:nvPr>
            <p:ph type="title"/>
          </p:nvPr>
        </p:nvSpPr>
        <p:spPr/>
        <p:txBody>
          <a:bodyPr/>
          <a:lstStyle/>
          <a:p>
            <a:r>
              <a:rPr lang="nl-BE" dirty="0"/>
              <a:t>Beroepsprocedure</a:t>
            </a:r>
          </a:p>
        </p:txBody>
      </p:sp>
      <p:sp>
        <p:nvSpPr>
          <p:cNvPr id="3" name="Content Placeholder 2">
            <a:extLst>
              <a:ext uri="{FF2B5EF4-FFF2-40B4-BE49-F238E27FC236}">
                <a16:creationId xmlns:a16="http://schemas.microsoft.com/office/drawing/2014/main" id="{B5EC828C-2B9E-CDA0-6D43-C7FD0561CFBB}"/>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endParaRPr lang="nl-BE" sz="2000" b="1" dirty="0">
              <a:latin typeface="Franklin Gothic Book" panose="020B0503020102020204" pitchFamily="34" charset="0"/>
            </a:endParaRPr>
          </a:p>
          <a:p>
            <a:pPr marL="0" indent="0">
              <a:buNone/>
            </a:pPr>
            <a:r>
              <a:rPr lang="nl-BE" sz="2000" b="1" dirty="0">
                <a:latin typeface="Franklin Gothic Book" panose="020B0503020102020204" pitchFamily="34" charset="0"/>
              </a:rPr>
              <a:t>Artikel 67: Termijnen</a:t>
            </a:r>
          </a:p>
          <a:p>
            <a:pPr marL="0" indent="0">
              <a:buNone/>
            </a:pPr>
            <a:r>
              <a:rPr lang="nl-BE" sz="2000" dirty="0">
                <a:latin typeface="Franklin Gothic Book" panose="020B0503020102020204" pitchFamily="34" charset="0"/>
              </a:rPr>
              <a:t>5 – 10 dagen voor een beslissing tot afwijzing van verzoek als niet-ontvankelijk, impliciet ingetrokken of (kennelijk) ongegrond in versnelde/grensprocedure</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2 weken – 1 maand in alle overige gevallen</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Binnen deze marges moeten lidstaten een ‘redelijke behandelingstermijnen’ vastleggen in nationaal recht</a:t>
            </a:r>
          </a:p>
        </p:txBody>
      </p:sp>
    </p:spTree>
    <p:extLst>
      <p:ext uri="{BB962C8B-B14F-4D97-AF65-F5344CB8AC3E}">
        <p14:creationId xmlns:p14="http://schemas.microsoft.com/office/powerpoint/2010/main" val="36868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1869D-8940-9D3C-5647-28345914F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AF75B-7F15-CA93-F588-CCDF58AC6552}"/>
              </a:ext>
            </a:extLst>
          </p:cNvPr>
          <p:cNvSpPr>
            <a:spLocks noGrp="1"/>
          </p:cNvSpPr>
          <p:nvPr>
            <p:ph type="title"/>
          </p:nvPr>
        </p:nvSpPr>
        <p:spPr/>
        <p:txBody>
          <a:bodyPr/>
          <a:lstStyle/>
          <a:p>
            <a:r>
              <a:rPr lang="nl-BE" dirty="0"/>
              <a:t>Inhoud van internationale bescherming</a:t>
            </a:r>
          </a:p>
        </p:txBody>
      </p:sp>
      <p:sp>
        <p:nvSpPr>
          <p:cNvPr id="3" name="Content Placeholder 2">
            <a:extLst>
              <a:ext uri="{FF2B5EF4-FFF2-40B4-BE49-F238E27FC236}">
                <a16:creationId xmlns:a16="http://schemas.microsoft.com/office/drawing/2014/main" id="{0FA1557A-098E-6AB0-4E9E-D389BF5DFA62}"/>
              </a:ext>
            </a:extLst>
          </p:cNvPr>
          <p:cNvSpPr>
            <a:spLocks noGrp="1"/>
          </p:cNvSpPr>
          <p:nvPr>
            <p:ph idx="1"/>
          </p:nvPr>
        </p:nvSpPr>
        <p:spPr>
          <a:xfrm>
            <a:off x="381000" y="1872134"/>
            <a:ext cx="10972800" cy="4856212"/>
          </a:xfrm>
          <a:solidFill>
            <a:schemeClr val="bg1"/>
          </a:solidFill>
        </p:spPr>
        <p:txBody>
          <a:bodyPr vert="horz" lIns="91440" tIns="45720" rIns="91440" bIns="45720" rtlCol="0" anchor="t">
            <a:normAutofit lnSpcReduction="10000"/>
          </a:bodyPr>
          <a:lstStyle/>
          <a:p>
            <a:pPr marL="0" indent="0">
              <a:buNone/>
            </a:pPr>
            <a:r>
              <a:rPr lang="nl-BE" sz="2000" b="1" dirty="0">
                <a:latin typeface="Franklin Gothic Book" panose="020B0503020102020204" pitchFamily="34" charset="0"/>
              </a:rPr>
              <a:t>Kwalificatie Verordening</a:t>
            </a:r>
          </a:p>
          <a:p>
            <a:pPr marL="0" indent="0">
              <a:buNone/>
            </a:pPr>
            <a:r>
              <a:rPr lang="nl-BE" sz="2000" b="1" dirty="0">
                <a:latin typeface="Franklin Gothic Book" panose="020B0503020102020204" pitchFamily="34" charset="0"/>
              </a:rPr>
              <a:t>Artikel 23: </a:t>
            </a:r>
            <a:r>
              <a:rPr lang="nl-BE" sz="2000" dirty="0">
                <a:latin typeface="Franklin Gothic Book" panose="020B0503020102020204" pitchFamily="34" charset="0"/>
              </a:rPr>
              <a:t>meereizende gezinsleden van mensen met internationale bescherming moeten verblijfstitel krijgen</a:t>
            </a:r>
          </a:p>
          <a:p>
            <a:pPr marL="0" indent="0">
              <a:buNone/>
            </a:pPr>
            <a:r>
              <a:rPr lang="nl-BE" sz="2000" b="1" dirty="0">
                <a:latin typeface="Franklin Gothic Book" panose="020B0503020102020204" pitchFamily="34" charset="0"/>
              </a:rPr>
              <a:t>Artikel 24</a:t>
            </a:r>
            <a:r>
              <a:rPr lang="nl-BE" sz="2000" dirty="0">
                <a:latin typeface="Franklin Gothic Book" panose="020B0503020102020204" pitchFamily="34" charset="0"/>
              </a:rPr>
              <a:t>: Uiterlijk 90 dagen om verblijfstitels af te geven, die gratis zijn of zelfde prijs als voor identiteitskaarten van onderdanen</a:t>
            </a:r>
          </a:p>
          <a:p>
            <a:pPr marL="0" indent="0">
              <a:buNone/>
            </a:pPr>
            <a:r>
              <a:rPr lang="nl-BE" sz="2000" b="1" dirty="0">
                <a:latin typeface="Franklin Gothic Book" panose="020B0503020102020204" pitchFamily="34" charset="0"/>
              </a:rPr>
              <a:t>Artikel 31: </a:t>
            </a:r>
            <a:r>
              <a:rPr lang="nl-BE" sz="2000" dirty="0">
                <a:latin typeface="Franklin Gothic Book" panose="020B0503020102020204" pitchFamily="34" charset="0"/>
              </a:rPr>
              <a:t>Toegang tot sociale bijstand voor erkende vluchtelingen mag enkel afhankelijk gemaakt worden van integratie inspanningen </a:t>
            </a:r>
            <a:r>
              <a:rPr lang="nl-BE" sz="2000" b="1" dirty="0">
                <a:latin typeface="Franklin Gothic Book" panose="020B0503020102020204" pitchFamily="34" charset="0"/>
              </a:rPr>
              <a:t>als deze toegankelijk en gratis zijn</a:t>
            </a:r>
          </a:p>
          <a:p>
            <a:pPr marL="0" indent="0">
              <a:buNone/>
            </a:pPr>
            <a:r>
              <a:rPr lang="nl-BE" sz="2000" dirty="0">
                <a:latin typeface="Franklin Gothic Book" panose="020B0503020102020204" pitchFamily="34" charset="0"/>
              </a:rPr>
              <a:t>    Voor subsidiair beschermden mag dit wel verminderd worden, maar moet het volgende voorzien:</a:t>
            </a:r>
          </a:p>
          <a:p>
            <a:pPr lvl="1"/>
            <a:r>
              <a:rPr lang="nl-BE" sz="2000" dirty="0">
                <a:latin typeface="Franklin Gothic Book" panose="020B0503020102020204" pitchFamily="34" charset="0"/>
              </a:rPr>
              <a:t>Minimale inkomenssteun</a:t>
            </a:r>
          </a:p>
          <a:p>
            <a:pPr lvl="1"/>
            <a:r>
              <a:rPr lang="nl-BE" sz="2000" dirty="0">
                <a:latin typeface="Franklin Gothic Book" panose="020B0503020102020204" pitchFamily="34" charset="0"/>
              </a:rPr>
              <a:t>Bijstand bij ziekte of zwangerschap</a:t>
            </a:r>
          </a:p>
          <a:p>
            <a:pPr lvl="1"/>
            <a:r>
              <a:rPr lang="nl-BE" sz="2000" dirty="0">
                <a:latin typeface="Franklin Gothic Book" panose="020B0503020102020204" pitchFamily="34" charset="0"/>
              </a:rPr>
              <a:t>Hulpverlening aan ouders</a:t>
            </a:r>
          </a:p>
          <a:p>
            <a:pPr lvl="1"/>
            <a:r>
              <a:rPr lang="nl-BE" sz="2000" dirty="0">
                <a:latin typeface="Franklin Gothic Book" panose="020B0503020102020204" pitchFamily="34" charset="0"/>
              </a:rPr>
              <a:t>Huisvestingstoelagen, voor zover deze ook aan eigen onderdanen </a:t>
            </a:r>
            <a:r>
              <a:rPr lang="nl-BE" sz="2000" dirty="0" err="1">
                <a:latin typeface="Franklin Gothic Book" panose="020B0503020102020204" pitchFamily="34" charset="0"/>
              </a:rPr>
              <a:t>verstrerkt</a:t>
            </a:r>
            <a:r>
              <a:rPr lang="nl-BE" sz="2000" dirty="0">
                <a:latin typeface="Franklin Gothic Book" panose="020B0503020102020204" pitchFamily="34" charset="0"/>
              </a:rPr>
              <a:t> worden</a:t>
            </a:r>
          </a:p>
          <a:p>
            <a:pPr marL="0" indent="0">
              <a:buNone/>
            </a:pPr>
            <a:r>
              <a:rPr lang="nl-BE" sz="2000" b="1" dirty="0">
                <a:latin typeface="Franklin Gothic Book" panose="020B0503020102020204" pitchFamily="34" charset="0"/>
              </a:rPr>
              <a:t>Artikel 35: </a:t>
            </a:r>
            <a:r>
              <a:rPr lang="nl-BE" sz="2000" dirty="0">
                <a:latin typeface="Franklin Gothic Book" panose="020B0503020102020204" pitchFamily="34" charset="0"/>
              </a:rPr>
              <a:t>mogelijk om internationaal beschermende te verplichten tot deelname integratiemaatregelen, als deze toegankelijk en gratis zijn. Vergoeding vragen is mogelijk als internationaal beschermde over voldoende middelen beschikt</a:t>
            </a:r>
          </a:p>
        </p:txBody>
      </p:sp>
    </p:spTree>
    <p:extLst>
      <p:ext uri="{BB962C8B-B14F-4D97-AF65-F5344CB8AC3E}">
        <p14:creationId xmlns:p14="http://schemas.microsoft.com/office/powerpoint/2010/main" val="389664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3D95-3898-6858-C4FF-F48F21D92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FA254-5AA5-42B5-39CC-0D7134B95E8F}"/>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000DFBAD-DF15-F9E7-907A-2C7512073F59}"/>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1933B243-B11F-BFD6-BD8E-C5BE5E138576}"/>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42EC8F47-285E-2794-7C07-B933C47FAEB6}"/>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b="1" dirty="0">
                <a:latin typeface="Franklin Gothic Book" panose="020B0503020102020204" pitchFamily="34" charset="0"/>
              </a:rPr>
              <a:t>Algemene wijzigingen</a:t>
            </a:r>
          </a:p>
          <a:p>
            <a:r>
              <a:rPr lang="nl-BE" sz="20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0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19BF3709-BC5F-69EA-9F14-B4F16799AE24}"/>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422269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9923-57ED-999D-6A68-C9111CF677B8}"/>
              </a:ext>
            </a:extLst>
          </p:cNvPr>
          <p:cNvSpPr>
            <a:spLocks noGrp="1"/>
          </p:cNvSpPr>
          <p:nvPr>
            <p:ph type="title"/>
          </p:nvPr>
        </p:nvSpPr>
        <p:spPr>
          <a:xfrm>
            <a:off x="381000" y="0"/>
            <a:ext cx="7162800" cy="770153"/>
          </a:xfrm>
        </p:spPr>
        <p:txBody>
          <a:bodyPr/>
          <a:lstStyle/>
          <a:p>
            <a:r>
              <a:rPr lang="nl-BE" dirty="0"/>
              <a:t>Algemene wijzigingen</a:t>
            </a:r>
          </a:p>
        </p:txBody>
      </p:sp>
      <p:sp>
        <p:nvSpPr>
          <p:cNvPr id="3" name="Content Placeholder 2">
            <a:extLst>
              <a:ext uri="{FF2B5EF4-FFF2-40B4-BE49-F238E27FC236}">
                <a16:creationId xmlns:a16="http://schemas.microsoft.com/office/drawing/2014/main" id="{71792B08-5CD8-6688-346B-88FCC57E9408}"/>
              </a:ext>
            </a:extLst>
          </p:cNvPr>
          <p:cNvSpPr>
            <a:spLocks noGrp="1"/>
          </p:cNvSpPr>
          <p:nvPr>
            <p:ph idx="1"/>
          </p:nvPr>
        </p:nvSpPr>
        <p:spPr>
          <a:xfrm>
            <a:off x="381000" y="985030"/>
            <a:ext cx="7315200" cy="3840408"/>
          </a:xfrm>
        </p:spPr>
        <p:txBody>
          <a:bodyPr>
            <a:normAutofit/>
          </a:bodyPr>
          <a:lstStyle/>
          <a:p>
            <a:r>
              <a:rPr lang="en-US" sz="2000" dirty="0" err="1">
                <a:latin typeface="Franklin Gothic Book" panose="020B0503020102020204" pitchFamily="34" charset="0"/>
              </a:rPr>
              <a:t>Duidelijkere</a:t>
            </a:r>
            <a:r>
              <a:rPr lang="en-US" sz="2000" dirty="0">
                <a:latin typeface="Franklin Gothic Book" panose="020B0503020102020204" pitchFamily="34" charset="0"/>
              </a:rPr>
              <a:t> </a:t>
            </a:r>
            <a:r>
              <a:rPr lang="en-US" sz="2000" dirty="0" err="1">
                <a:latin typeface="Franklin Gothic Book" panose="020B0503020102020204" pitchFamily="34" charset="0"/>
              </a:rPr>
              <a:t>definitie</a:t>
            </a:r>
            <a:r>
              <a:rPr lang="en-US" sz="2000" dirty="0">
                <a:latin typeface="Franklin Gothic Book" panose="020B0503020102020204" pitchFamily="34" charset="0"/>
              </a:rPr>
              <a:t> van </a:t>
            </a:r>
            <a:r>
              <a:rPr lang="en-US" sz="2000" dirty="0" err="1">
                <a:latin typeface="Franklin Gothic Book" panose="020B0503020102020204" pitchFamily="34" charset="0"/>
              </a:rPr>
              <a:t>materiële</a:t>
            </a:r>
            <a:r>
              <a:rPr lang="en-US" sz="2000" dirty="0">
                <a:latin typeface="Franklin Gothic Book" panose="020B0503020102020204" pitchFamily="34" charset="0"/>
              </a:rPr>
              <a:t> </a:t>
            </a:r>
            <a:r>
              <a:rPr lang="en-US" sz="2000" dirty="0" err="1">
                <a:latin typeface="Franklin Gothic Book" panose="020B0503020102020204" pitchFamily="34" charset="0"/>
              </a:rPr>
              <a:t>opvangvoorzieningen</a:t>
            </a:r>
            <a:r>
              <a:rPr lang="en-US" sz="2000" dirty="0">
                <a:latin typeface="Franklin Gothic Book" panose="020B0503020102020204" pitchFamily="34" charset="0"/>
              </a:rPr>
              <a:t> </a:t>
            </a:r>
          </a:p>
          <a:p>
            <a:r>
              <a:rPr lang="en-US" sz="2000" dirty="0" err="1">
                <a:latin typeface="Franklin Gothic Book" panose="020B0503020102020204" pitchFamily="34" charset="0"/>
              </a:rPr>
              <a:t>Betere</a:t>
            </a:r>
            <a:r>
              <a:rPr lang="en-US" sz="2000" dirty="0">
                <a:latin typeface="Franklin Gothic Book" panose="020B0503020102020204" pitchFamily="34" charset="0"/>
              </a:rPr>
              <a:t> </a:t>
            </a:r>
            <a:r>
              <a:rPr lang="en-US" sz="2000" dirty="0" err="1">
                <a:latin typeface="Franklin Gothic Book" panose="020B0503020102020204" pitchFamily="34" charset="0"/>
              </a:rPr>
              <a:t>standaarden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alle </a:t>
            </a:r>
            <a:r>
              <a:rPr lang="en-US" sz="2000" dirty="0" err="1">
                <a:latin typeface="Franklin Gothic Book" panose="020B0503020102020204" pitchFamily="34" charset="0"/>
              </a:rPr>
              <a:t>vormen</a:t>
            </a:r>
            <a:r>
              <a:rPr lang="en-US" sz="2000" dirty="0">
                <a:latin typeface="Franklin Gothic Book" panose="020B0503020102020204" pitchFamily="34" charset="0"/>
              </a:rPr>
              <a:t> van </a:t>
            </a:r>
            <a:r>
              <a:rPr lang="en-US" sz="2000" dirty="0" err="1">
                <a:latin typeface="Franklin Gothic Book" panose="020B0503020102020204" pitchFamily="34" charset="0"/>
              </a:rPr>
              <a:t>materiële</a:t>
            </a:r>
            <a:r>
              <a:rPr lang="en-US" sz="2000" dirty="0">
                <a:latin typeface="Franklin Gothic Book" panose="020B0503020102020204" pitchFamily="34" charset="0"/>
              </a:rPr>
              <a:t> </a:t>
            </a:r>
            <a:r>
              <a:rPr lang="en-US" sz="2000" dirty="0" err="1">
                <a:latin typeface="Franklin Gothic Book" panose="020B0503020102020204" pitchFamily="34" charset="0"/>
              </a:rPr>
              <a:t>opvangvoorzieningen</a:t>
            </a:r>
            <a:r>
              <a:rPr lang="en-US" sz="2000" dirty="0">
                <a:latin typeface="Franklin Gothic Book" panose="020B0503020102020204" pitchFamily="34" charset="0"/>
              </a:rPr>
              <a:t> </a:t>
            </a:r>
          </a:p>
          <a:p>
            <a:r>
              <a:rPr lang="en-US" sz="2000" dirty="0" err="1">
                <a:latin typeface="Franklin Gothic Book" panose="020B0503020102020204" pitchFamily="34" charset="0"/>
              </a:rPr>
              <a:t>Bepalingen</a:t>
            </a:r>
            <a:r>
              <a:rPr lang="en-US" sz="2000" dirty="0">
                <a:latin typeface="Franklin Gothic Book" panose="020B0503020102020204" pitchFamily="34" charset="0"/>
              </a:rPr>
              <a:t> over </a:t>
            </a:r>
            <a:r>
              <a:rPr lang="en-US" sz="2000" dirty="0" err="1">
                <a:latin typeface="Franklin Gothic Book" panose="020B0503020102020204" pitchFamily="34" charset="0"/>
              </a:rPr>
              <a:t>noodplanning</a:t>
            </a:r>
            <a:r>
              <a:rPr lang="en-US" sz="2000" dirty="0">
                <a:latin typeface="Franklin Gothic Book" panose="020B0503020102020204" pitchFamily="34" charset="0"/>
              </a:rPr>
              <a:t> om ‘crisis’-</a:t>
            </a:r>
            <a:r>
              <a:rPr lang="en-US" sz="2000" dirty="0" err="1">
                <a:latin typeface="Franklin Gothic Book" panose="020B0503020102020204" pitchFamily="34" charset="0"/>
              </a:rPr>
              <a:t>momenten</a:t>
            </a:r>
            <a:r>
              <a:rPr lang="en-US" sz="2000" dirty="0">
                <a:latin typeface="Franklin Gothic Book" panose="020B0503020102020204" pitchFamily="34" charset="0"/>
              </a:rPr>
              <a:t> </a:t>
            </a:r>
            <a:r>
              <a:rPr lang="en-US" sz="2000" dirty="0" err="1">
                <a:latin typeface="Franklin Gothic Book" panose="020B0503020102020204" pitchFamily="34" charset="0"/>
              </a:rPr>
              <a:t>tegen</a:t>
            </a:r>
            <a:r>
              <a:rPr lang="en-US" sz="2000" dirty="0">
                <a:latin typeface="Franklin Gothic Book" panose="020B0503020102020204" pitchFamily="34" charset="0"/>
              </a:rPr>
              <a:t> </a:t>
            </a:r>
            <a:r>
              <a:rPr lang="en-US" sz="2000" dirty="0" err="1">
                <a:latin typeface="Franklin Gothic Book" panose="020B0503020102020204" pitchFamily="34" charset="0"/>
              </a:rPr>
              <a:t>te</a:t>
            </a:r>
            <a:r>
              <a:rPr lang="en-US" sz="2000" dirty="0">
                <a:latin typeface="Franklin Gothic Book" panose="020B0503020102020204" pitchFamily="34" charset="0"/>
              </a:rPr>
              <a:t> </a:t>
            </a:r>
            <a:r>
              <a:rPr lang="en-US" sz="2000" dirty="0" err="1">
                <a:latin typeface="Franklin Gothic Book" panose="020B0503020102020204" pitchFamily="34" charset="0"/>
              </a:rPr>
              <a:t>gaan</a:t>
            </a:r>
            <a:r>
              <a:rPr lang="en-US" sz="2000" dirty="0">
                <a:latin typeface="Franklin Gothic Book" panose="020B0503020102020204" pitchFamily="34" charset="0"/>
              </a:rPr>
              <a:t> </a:t>
            </a:r>
          </a:p>
          <a:p>
            <a:r>
              <a:rPr lang="en-US" sz="2000" dirty="0" err="1">
                <a:latin typeface="Franklin Gothic Book" panose="020B0503020102020204" pitchFamily="34" charset="0"/>
              </a:rPr>
              <a:t>Betere</a:t>
            </a:r>
            <a:r>
              <a:rPr lang="en-US" sz="2000" dirty="0">
                <a:latin typeface="Franklin Gothic Book" panose="020B0503020102020204" pitchFamily="34" charset="0"/>
              </a:rPr>
              <a:t> </a:t>
            </a:r>
            <a:r>
              <a:rPr lang="en-US" sz="2000" dirty="0" err="1">
                <a:latin typeface="Franklin Gothic Book" panose="020B0503020102020204" pitchFamily="34" charset="0"/>
              </a:rPr>
              <a:t>omschrijving</a:t>
            </a:r>
            <a:r>
              <a:rPr lang="en-US" sz="2000" dirty="0">
                <a:latin typeface="Franklin Gothic Book" panose="020B0503020102020204" pitchFamily="34" charset="0"/>
              </a:rPr>
              <a:t> van socio-</a:t>
            </a:r>
            <a:r>
              <a:rPr lang="en-US" sz="2000" dirty="0" err="1">
                <a:latin typeface="Franklin Gothic Book" panose="020B0503020102020204" pitchFamily="34" charset="0"/>
              </a:rPr>
              <a:t>economische</a:t>
            </a:r>
            <a:r>
              <a:rPr lang="en-US" sz="2000" dirty="0">
                <a:latin typeface="Franklin Gothic Book" panose="020B0503020102020204" pitchFamily="34" charset="0"/>
              </a:rPr>
              <a:t> </a:t>
            </a:r>
            <a:r>
              <a:rPr lang="en-US" sz="2000" dirty="0" err="1">
                <a:latin typeface="Franklin Gothic Book" panose="020B0503020102020204" pitchFamily="34" charset="0"/>
              </a:rPr>
              <a:t>rechten</a:t>
            </a:r>
            <a:r>
              <a:rPr lang="en-US" sz="2000" dirty="0">
                <a:latin typeface="Franklin Gothic Book" panose="020B0503020102020204" pitchFamily="34" charset="0"/>
              </a:rPr>
              <a:t> van </a:t>
            </a:r>
            <a:r>
              <a:rPr lang="en-US" sz="2000" dirty="0" err="1">
                <a:latin typeface="Franklin Gothic Book" panose="020B0503020102020204" pitchFamily="34" charset="0"/>
              </a:rPr>
              <a:t>verzoekers</a:t>
            </a:r>
            <a:r>
              <a:rPr lang="en-US" sz="2000" dirty="0">
                <a:latin typeface="Franklin Gothic Book" panose="020B0503020102020204" pitchFamily="34" charset="0"/>
              </a:rPr>
              <a:t>, met </a:t>
            </a:r>
            <a:r>
              <a:rPr lang="en-US" sz="2000" dirty="0" err="1">
                <a:latin typeface="Franklin Gothic Book" panose="020B0503020102020204" pitchFamily="34" charset="0"/>
              </a:rPr>
              <a:t>snellere</a:t>
            </a:r>
            <a:r>
              <a:rPr lang="en-US" sz="2000" dirty="0">
                <a:latin typeface="Franklin Gothic Book" panose="020B0503020102020204" pitchFamily="34" charset="0"/>
              </a:rPr>
              <a:t> </a:t>
            </a:r>
            <a:r>
              <a:rPr lang="en-US" sz="2000" dirty="0" err="1">
                <a:latin typeface="Franklin Gothic Book" panose="020B0503020102020204" pitchFamily="34" charset="0"/>
              </a:rPr>
              <a:t>toegang</a:t>
            </a:r>
            <a:r>
              <a:rPr lang="en-US" sz="2000" dirty="0">
                <a:latin typeface="Franklin Gothic Book" panose="020B0503020102020204" pitchFamily="34" charset="0"/>
              </a:rPr>
              <a:t> tot </a:t>
            </a:r>
            <a:r>
              <a:rPr lang="en-US" sz="2000" dirty="0" err="1">
                <a:latin typeface="Franklin Gothic Book" panose="020B0503020102020204" pitchFamily="34" charset="0"/>
              </a:rPr>
              <a:t>arbeidsmarkt</a:t>
            </a:r>
            <a:endParaRPr lang="en-US" sz="2000" dirty="0">
              <a:latin typeface="Franklin Gothic Book" panose="020B0503020102020204" pitchFamily="34" charset="0"/>
            </a:endParaRPr>
          </a:p>
          <a:p>
            <a:r>
              <a:rPr lang="en-US" sz="2000" dirty="0" err="1">
                <a:latin typeface="Franklin Gothic Book" panose="020B0503020102020204" pitchFamily="34" charset="0"/>
              </a:rPr>
              <a:t>Beperken</a:t>
            </a:r>
            <a:r>
              <a:rPr lang="en-US" sz="2000" dirty="0">
                <a:latin typeface="Franklin Gothic Book" panose="020B0503020102020204" pitchFamily="34" charset="0"/>
              </a:rPr>
              <a:t> van </a:t>
            </a:r>
            <a:r>
              <a:rPr lang="en-US" sz="2000" dirty="0" err="1">
                <a:latin typeface="Franklin Gothic Book" panose="020B0503020102020204" pitchFamily="34" charset="0"/>
              </a:rPr>
              <a:t>opvangvoorzieningen</a:t>
            </a:r>
            <a:r>
              <a:rPr lang="en-US" sz="2000" dirty="0">
                <a:latin typeface="Franklin Gothic Book" panose="020B0503020102020204" pitchFamily="34" charset="0"/>
              </a:rPr>
              <a:t> </a:t>
            </a:r>
            <a:r>
              <a:rPr lang="en-US" sz="2000" dirty="0" err="1">
                <a:latin typeface="Franklin Gothic Book" panose="020B0503020102020204" pitchFamily="34" charset="0"/>
              </a:rPr>
              <a:t>voor</a:t>
            </a:r>
            <a:r>
              <a:rPr lang="en-US" sz="2000" dirty="0">
                <a:latin typeface="Franklin Gothic Book" panose="020B0503020102020204" pitchFamily="34" charset="0"/>
              </a:rPr>
              <a:t> </a:t>
            </a:r>
            <a:r>
              <a:rPr lang="en-US" sz="2000" dirty="0" err="1">
                <a:latin typeface="Franklin Gothic Book" panose="020B0503020102020204" pitchFamily="34" charset="0"/>
              </a:rPr>
              <a:t>onderduiken</a:t>
            </a:r>
            <a:r>
              <a:rPr lang="en-US" sz="2000" dirty="0">
                <a:latin typeface="Franklin Gothic Book" panose="020B0503020102020204" pitchFamily="34" charset="0"/>
              </a:rPr>
              <a:t> </a:t>
            </a:r>
            <a:r>
              <a:rPr lang="en-US" sz="2000" dirty="0" err="1">
                <a:latin typeface="Franklin Gothic Book" panose="020B0503020102020204" pitchFamily="34" charset="0"/>
              </a:rPr>
              <a:t>en</a:t>
            </a:r>
            <a:r>
              <a:rPr lang="en-US" sz="2000" dirty="0">
                <a:latin typeface="Franklin Gothic Book" panose="020B0503020102020204" pitchFamily="34" charset="0"/>
              </a:rPr>
              <a:t> </a:t>
            </a:r>
            <a:r>
              <a:rPr lang="en-US" sz="2000" dirty="0" err="1">
                <a:latin typeface="Franklin Gothic Book" panose="020B0503020102020204" pitchFamily="34" charset="0"/>
              </a:rPr>
              <a:t>vanaf</a:t>
            </a:r>
            <a:r>
              <a:rPr lang="en-US" sz="2000" dirty="0">
                <a:latin typeface="Franklin Gothic Book" panose="020B0503020102020204" pitchFamily="34" charset="0"/>
              </a:rPr>
              <a:t> </a:t>
            </a:r>
            <a:r>
              <a:rPr lang="en-US" sz="2000" dirty="0" err="1">
                <a:latin typeface="Franklin Gothic Book" panose="020B0503020102020204" pitchFamily="34" charset="0"/>
              </a:rPr>
              <a:t>afgifte</a:t>
            </a:r>
            <a:r>
              <a:rPr lang="en-US" sz="2000" dirty="0">
                <a:latin typeface="Franklin Gothic Book" panose="020B0503020102020204" pitchFamily="34" charset="0"/>
              </a:rPr>
              <a:t> Dublin </a:t>
            </a:r>
            <a:r>
              <a:rPr lang="en-US" sz="2000" dirty="0" err="1">
                <a:latin typeface="Franklin Gothic Book" panose="020B0503020102020204" pitchFamily="34" charset="0"/>
              </a:rPr>
              <a:t>beslissing</a:t>
            </a: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312937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B018-032A-7B5E-BF34-3C774C08A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92B68-8910-24D7-7A70-E33F01252C36}"/>
              </a:ext>
            </a:extLst>
          </p:cNvPr>
          <p:cNvSpPr>
            <a:spLocks noGrp="1"/>
          </p:cNvSpPr>
          <p:nvPr>
            <p:ph type="title"/>
          </p:nvPr>
        </p:nvSpPr>
        <p:spPr>
          <a:xfrm>
            <a:off x="381001" y="0"/>
            <a:ext cx="10972799" cy="770153"/>
          </a:xfrm>
        </p:spPr>
        <p:txBody>
          <a:bodyPr/>
          <a:lstStyle/>
          <a:p>
            <a:r>
              <a:rPr lang="nl-BE" dirty="0"/>
              <a:t>Algemene wijzigingen</a:t>
            </a:r>
          </a:p>
        </p:txBody>
      </p:sp>
      <p:sp>
        <p:nvSpPr>
          <p:cNvPr id="3" name="Content Placeholder 2">
            <a:extLst>
              <a:ext uri="{FF2B5EF4-FFF2-40B4-BE49-F238E27FC236}">
                <a16:creationId xmlns:a16="http://schemas.microsoft.com/office/drawing/2014/main" id="{CBF4B848-A04B-6EC7-CC9D-0806D63A1864}"/>
              </a:ext>
            </a:extLst>
          </p:cNvPr>
          <p:cNvSpPr>
            <a:spLocks noGrp="1"/>
          </p:cNvSpPr>
          <p:nvPr>
            <p:ph idx="1"/>
          </p:nvPr>
        </p:nvSpPr>
        <p:spPr>
          <a:xfrm>
            <a:off x="381001" y="930439"/>
            <a:ext cx="10972800" cy="3850240"/>
          </a:xfrm>
        </p:spPr>
        <p:txBody>
          <a:bodyPr vert="horz" lIns="91440" tIns="45720" rIns="91440" bIns="45720" rtlCol="0" anchor="t">
            <a:normAutofit lnSpcReduction="10000"/>
          </a:bodyPr>
          <a:lstStyle/>
          <a:p>
            <a:pPr marL="0" indent="0" algn="just">
              <a:buNone/>
            </a:pPr>
            <a:r>
              <a:rPr lang="nl-BE" sz="2000" dirty="0">
                <a:latin typeface="Franklin Gothic Book" panose="020B0503020102020204" pitchFamily="34" charset="0"/>
              </a:rPr>
              <a:t>De Opvang Richtlijn wordt geen Verordening:</a:t>
            </a:r>
          </a:p>
          <a:p>
            <a:pPr marL="0" indent="0" algn="just">
              <a:buNone/>
            </a:pPr>
            <a:r>
              <a:rPr lang="nl-BE" sz="2000" dirty="0">
                <a:latin typeface="Franklin Gothic Book" panose="020B0503020102020204" pitchFamily="34" charset="0"/>
              </a:rPr>
              <a:t>“Hoewel er vorderingen zijn gemaakt met de ontwikkeling van het gemeenschappelijk Europees asielstelsel, zijn er nog steeds merkbare verschillen tussen de lidstaten wat betreft toegepaste procedures, aan verzoekers aangeboden opvangvoorzieningen, erkenningspercentages en het soort bescherming dat wordt verleend aan personen die internationale bescherming genieten. Die verschillen bevorderen secundaire bewegingen en ondermijnen de doelstelling van het waarborgen dat alle verzoekers om internationale bescherming in de Unie gelijk worden behandeld ongeacht waar zij deze bescherming aanvragen”</a:t>
            </a:r>
          </a:p>
          <a:p>
            <a:pPr marL="0" indent="0" algn="just">
              <a:buNone/>
            </a:pPr>
            <a:endParaRPr lang="nl-BE" sz="2000" dirty="0">
              <a:latin typeface="Franklin Gothic Book" panose="020B0503020102020204" pitchFamily="34" charset="0"/>
            </a:endParaRPr>
          </a:p>
          <a:p>
            <a:pPr marL="0" indent="0" algn="just">
              <a:buNone/>
            </a:pPr>
            <a:r>
              <a:rPr lang="nl-BE" sz="2000" dirty="0">
                <a:latin typeface="Franklin Gothic Book" panose="020B0503020102020204" pitchFamily="34" charset="0"/>
              </a:rPr>
              <a:t>“De opvangvoorzieningen verschillen nog aanzienlijk van lidstaat tot lidstaat, met name wat de opvangnormen voor verzoekers betreft. Door in alle lidstaten meer geharmoniseerde opvangnormen op een passend niveau tot stand te brengen, wordt bijgedragen tot een gelijkere behandeling en een eerlijker verdeling van verzoekers over de Unie”</a:t>
            </a:r>
          </a:p>
        </p:txBody>
      </p:sp>
    </p:spTree>
    <p:extLst>
      <p:ext uri="{BB962C8B-B14F-4D97-AF65-F5344CB8AC3E}">
        <p14:creationId xmlns:p14="http://schemas.microsoft.com/office/powerpoint/2010/main" val="422918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AC86-1AF7-AF4B-D4E6-D18684673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7726E-926C-00C5-2D17-35511DE5531D}"/>
              </a:ext>
            </a:extLst>
          </p:cNvPr>
          <p:cNvSpPr>
            <a:spLocks noGrp="1"/>
          </p:cNvSpPr>
          <p:nvPr>
            <p:ph type="title"/>
          </p:nvPr>
        </p:nvSpPr>
        <p:spPr>
          <a:xfrm>
            <a:off x="381001" y="0"/>
            <a:ext cx="10972799" cy="770153"/>
          </a:xfrm>
        </p:spPr>
        <p:txBody>
          <a:bodyPr/>
          <a:lstStyle/>
          <a:p>
            <a:r>
              <a:rPr lang="nl-BE" dirty="0"/>
              <a:t>Algemene wijzigingen</a:t>
            </a:r>
          </a:p>
        </p:txBody>
      </p:sp>
      <p:sp>
        <p:nvSpPr>
          <p:cNvPr id="3" name="Content Placeholder 2">
            <a:extLst>
              <a:ext uri="{FF2B5EF4-FFF2-40B4-BE49-F238E27FC236}">
                <a16:creationId xmlns:a16="http://schemas.microsoft.com/office/drawing/2014/main" id="{F6F9F3D4-4FA0-74DF-1BBE-6F6698B42942}"/>
              </a:ext>
            </a:extLst>
          </p:cNvPr>
          <p:cNvSpPr>
            <a:spLocks noGrp="1"/>
          </p:cNvSpPr>
          <p:nvPr>
            <p:ph idx="1"/>
          </p:nvPr>
        </p:nvSpPr>
        <p:spPr>
          <a:xfrm>
            <a:off x="381001" y="930438"/>
            <a:ext cx="10972800" cy="3850240"/>
          </a:xfrm>
        </p:spPr>
        <p:txBody>
          <a:bodyPr vert="horz" lIns="91440" tIns="45720" rIns="91440" bIns="45720" rtlCol="0" anchor="t">
            <a:normAutofit/>
          </a:bodyPr>
          <a:lstStyle/>
          <a:p>
            <a:pPr marL="0" indent="0" algn="just">
              <a:buNone/>
            </a:pPr>
            <a:r>
              <a:rPr lang="nl-BE" sz="2000" b="1" dirty="0">
                <a:latin typeface="Franklin Gothic Book" panose="020B0503020102020204" pitchFamily="34" charset="0"/>
              </a:rPr>
              <a:t>Artikel 2 - Aanpassingen en nieuwigheden in definities:</a:t>
            </a:r>
          </a:p>
          <a:p>
            <a:pPr marL="0" indent="0" algn="just">
              <a:buNone/>
            </a:pPr>
            <a:r>
              <a:rPr lang="nl-BE" sz="2000" dirty="0">
                <a:latin typeface="Franklin Gothic Book" panose="020B0503020102020204" pitchFamily="34" charset="0"/>
              </a:rPr>
              <a:t>Onderduiken wordt gedefinieerd: “</a:t>
            </a:r>
            <a:r>
              <a:rPr lang="nl-BE" sz="2000" i="1" dirty="0">
                <a:latin typeface="Franklin Gothic Book" panose="020B0503020102020204" pitchFamily="34" charset="0"/>
              </a:rPr>
              <a:t>de handeling waarbij een verzoeker niet beschikbaar blijft voor de bevoegde administratieve of rechterlijke instanties, bijvoorbeeld door het grondgebied van de lidstaat te verlaten zonder toestemming van de bevoegde autoriteiten om redenen die niet buiten de macht van de verzoeker vallen”</a:t>
            </a:r>
          </a:p>
          <a:p>
            <a:pPr marL="0" indent="0" algn="just">
              <a:buNone/>
            </a:pPr>
            <a:r>
              <a:rPr lang="nl-BE" sz="2000" dirty="0">
                <a:latin typeface="Franklin Gothic Book" panose="020B0503020102020204" pitchFamily="34" charset="0"/>
              </a:rPr>
              <a:t>Overweging 23: </a:t>
            </a:r>
            <a:r>
              <a:rPr lang="nl-BE" sz="2000" i="1" dirty="0">
                <a:latin typeface="Franklin Gothic Book" panose="020B0503020102020204" pitchFamily="34" charset="0"/>
              </a:rPr>
              <a:t>onderduiken [moet] zodanig worden gedefinieerd dat er sprake is van zowel een opzettelijke handeling als de feitelijke, niet buiten de macht van de verzoeker vallende omstandigheid dat de betrokkene niet ter beschikking is van de bevoegde administratieve of rechterlijke autoriteiten</a:t>
            </a:r>
          </a:p>
        </p:txBody>
      </p:sp>
    </p:spTree>
    <p:extLst>
      <p:ext uri="{BB962C8B-B14F-4D97-AF65-F5344CB8AC3E}">
        <p14:creationId xmlns:p14="http://schemas.microsoft.com/office/powerpoint/2010/main" val="117733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52080-EF41-878F-BD95-115E0F5D3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69F3C-3691-7F14-3548-74A963895C53}"/>
              </a:ext>
            </a:extLst>
          </p:cNvPr>
          <p:cNvSpPr>
            <a:spLocks noGrp="1"/>
          </p:cNvSpPr>
          <p:nvPr>
            <p:ph type="title"/>
          </p:nvPr>
        </p:nvSpPr>
        <p:spPr/>
        <p:txBody>
          <a:bodyPr/>
          <a:lstStyle/>
          <a:p>
            <a:r>
              <a:rPr lang="nl-BE" dirty="0"/>
              <a:t>Overgangsfase</a:t>
            </a:r>
          </a:p>
        </p:txBody>
      </p:sp>
      <p:sp>
        <p:nvSpPr>
          <p:cNvPr id="3" name="Content Placeholder 2">
            <a:extLst>
              <a:ext uri="{FF2B5EF4-FFF2-40B4-BE49-F238E27FC236}">
                <a16:creationId xmlns:a16="http://schemas.microsoft.com/office/drawing/2014/main" id="{EC6CDBEB-76B2-51F9-F1A3-C76CD538FF4C}"/>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Franklin Gothic Book" panose="020B0503020102020204" pitchFamily="34" charset="0"/>
              </a:rPr>
              <a:t>Artikel 79</a:t>
            </a:r>
            <a:r>
              <a:rPr lang="nl-BE" sz="2000" dirty="0">
                <a:latin typeface="Franklin Gothic Book" panose="020B0503020102020204" pitchFamily="34" charset="0"/>
              </a:rPr>
              <a:t>: Nieuwe regels van toepassing op verzoeken die ingediend worden vanaf 12 juni 2026</a:t>
            </a:r>
          </a:p>
          <a:p>
            <a:pPr lvl="1"/>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CGVS kiest voor parallelle behandelingsprocedure</a:t>
            </a:r>
          </a:p>
          <a:p>
            <a:pPr lvl="1"/>
            <a:r>
              <a:rPr lang="nl-BE" sz="2000" dirty="0">
                <a:latin typeface="Franklin Gothic Book" panose="020B0503020102020204" pitchFamily="34" charset="0"/>
              </a:rPr>
              <a:t>Huidige (aangepaste) procedure vanaf 12 juni 2026 voor verzoeken ingediend voor 12 juni 2026</a:t>
            </a:r>
          </a:p>
          <a:p>
            <a:pPr lvl="1"/>
            <a:r>
              <a:rPr lang="nl-BE" sz="2000" dirty="0">
                <a:latin typeface="Franklin Gothic Book" panose="020B0503020102020204" pitchFamily="34" charset="0"/>
              </a:rPr>
              <a:t>Nieuwe procedure vanaf 12 juni 2026 voor verzoeken ingediend vanaf 12 juni 2026</a:t>
            </a:r>
          </a:p>
          <a:p>
            <a:pPr marL="457200" lvl="1"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Gevolg? Vreemdelingenwet wordt nóg complexer</a:t>
            </a:r>
          </a:p>
          <a:p>
            <a:pPr lvl="1"/>
            <a:endParaRPr lang="nl-BE" sz="2000" dirty="0">
              <a:latin typeface="Franklin Gothic Book" panose="020B0503020102020204" pitchFamily="34" charset="0"/>
            </a:endParaRPr>
          </a:p>
          <a:p>
            <a:pPr lvl="1"/>
            <a:endParaRPr lang="nl-BE" sz="2000" dirty="0">
              <a:latin typeface="Franklin Gothic Book" panose="020B0503020102020204" pitchFamily="34" charset="0"/>
            </a:endParaRPr>
          </a:p>
          <a:p>
            <a:pPr lvl="1"/>
            <a:endParaRPr lang="nl-BE" sz="2000" dirty="0">
              <a:latin typeface="Franklin Gothic Book" panose="020B0503020102020204" pitchFamily="34" charset="0"/>
            </a:endParaRPr>
          </a:p>
          <a:p>
            <a:pPr marL="457200" lvl="1" indent="0">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262976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FE29-B1F1-FD34-9724-115B6BF82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7DAE8-6EBD-AB53-A8B5-0F3BA20AE49C}"/>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9D21855F-E48B-64AA-7DDA-969ECBDF57B9}"/>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7584B68F-3C02-96B0-F95E-7BF0425ABA08}"/>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DD76924D-8CB5-A580-335C-47FFB338A2C2}"/>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b="1"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0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7F60BA19-0C97-6ADE-13E7-B5E77EC06E6C}"/>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149143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CFD35-2A99-1A51-BFC1-69EE58987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F4801-A398-1ADA-0327-B7F5745AFEC8}"/>
              </a:ext>
            </a:extLst>
          </p:cNvPr>
          <p:cNvSpPr>
            <a:spLocks noGrp="1"/>
          </p:cNvSpPr>
          <p:nvPr>
            <p:ph type="title"/>
          </p:nvPr>
        </p:nvSpPr>
        <p:spPr>
          <a:xfrm>
            <a:off x="381001" y="0"/>
            <a:ext cx="10972799" cy="770153"/>
          </a:xfrm>
        </p:spPr>
        <p:txBody>
          <a:bodyPr/>
          <a:lstStyle/>
          <a:p>
            <a:r>
              <a:rPr lang="nl-BE" dirty="0"/>
              <a:t>Beperkingen bewegingsvrijheid en vasthouding</a:t>
            </a:r>
          </a:p>
        </p:txBody>
      </p:sp>
      <p:sp>
        <p:nvSpPr>
          <p:cNvPr id="3" name="Content Placeholder 2">
            <a:extLst>
              <a:ext uri="{FF2B5EF4-FFF2-40B4-BE49-F238E27FC236}">
                <a16:creationId xmlns:a16="http://schemas.microsoft.com/office/drawing/2014/main" id="{849329F4-1FD9-5B36-84A0-632907324FB5}"/>
              </a:ext>
            </a:extLst>
          </p:cNvPr>
          <p:cNvSpPr>
            <a:spLocks noGrp="1"/>
          </p:cNvSpPr>
          <p:nvPr>
            <p:ph idx="1"/>
          </p:nvPr>
        </p:nvSpPr>
        <p:spPr>
          <a:xfrm>
            <a:off x="381001" y="998677"/>
            <a:ext cx="10972800" cy="3850240"/>
          </a:xfrm>
        </p:spPr>
        <p:txBody>
          <a:bodyPr vert="horz" lIns="91440" tIns="45720" rIns="91440" bIns="45720" rtlCol="0" anchor="t">
            <a:normAutofit/>
          </a:bodyPr>
          <a:lstStyle/>
          <a:p>
            <a:pPr marL="0" indent="0" algn="just">
              <a:buNone/>
            </a:pPr>
            <a:r>
              <a:rPr lang="nl-BE" sz="2000" b="1" dirty="0">
                <a:latin typeface="Franklin Gothic Book" panose="020B0503020102020204" pitchFamily="34" charset="0"/>
              </a:rPr>
              <a:t>Artikel 8 – toewijzing van verzoekers aan een geografisch grondgebied</a:t>
            </a:r>
          </a:p>
          <a:p>
            <a:pPr marL="0" indent="0" algn="just">
              <a:buNone/>
            </a:pPr>
            <a:r>
              <a:rPr lang="nl-BE" sz="2000" dirty="0">
                <a:latin typeface="Franklin Gothic Book" panose="020B0503020102020204" pitchFamily="34" charset="0"/>
              </a:rPr>
              <a:t>Ruime bepaling om verzoekers toe te wijzen aan een deel van het grondgebied, vooral in grotere landen en asielgrensprocedures relevant</a:t>
            </a:r>
            <a:endParaRPr lang="nl-BE" sz="2000" b="1" dirty="0">
              <a:latin typeface="Franklin Gothic Book" panose="020B0503020102020204" pitchFamily="34" charset="0"/>
            </a:endParaRPr>
          </a:p>
          <a:p>
            <a:pPr marL="0" indent="0" algn="just">
              <a:buNone/>
            </a:pPr>
            <a:r>
              <a:rPr lang="nl-BE" sz="2000" b="1" dirty="0">
                <a:latin typeface="Franklin Gothic Book" panose="020B0503020102020204" pitchFamily="34" charset="0"/>
              </a:rPr>
              <a:t>Artikel 9 – beperkingen van de bewegingsvrijheid</a:t>
            </a:r>
          </a:p>
          <a:p>
            <a:pPr marL="0" indent="0" algn="just">
              <a:buNone/>
            </a:pPr>
            <a:r>
              <a:rPr lang="nl-BE" sz="2000" dirty="0">
                <a:latin typeface="Franklin Gothic Book" panose="020B0503020102020204" pitchFamily="34" charset="0"/>
              </a:rPr>
              <a:t>Mogelijkheid om verzoekers te verplichten te verblijven op een specifieke plaats om redenen van openbare orde of wanneer er een onderduikrisico is met name voor verzoekers die:</a:t>
            </a:r>
          </a:p>
          <a:p>
            <a:pPr algn="just"/>
            <a:r>
              <a:rPr lang="nl-BE" sz="2000" dirty="0">
                <a:latin typeface="Franklin Gothic Book" panose="020B0503020102020204" pitchFamily="34" charset="0"/>
              </a:rPr>
              <a:t>Niet in de verantwoordelijke lidstaat zijn gebleven </a:t>
            </a:r>
          </a:p>
          <a:p>
            <a:pPr algn="just"/>
            <a:r>
              <a:rPr lang="nl-BE" sz="2000" dirty="0">
                <a:latin typeface="Franklin Gothic Book" panose="020B0503020102020204" pitchFamily="34" charset="0"/>
              </a:rPr>
              <a:t>Zijn overgedragen naar de verantwoordelijke lidstaat nadat ze daar niet zijn gebleven</a:t>
            </a:r>
          </a:p>
          <a:p>
            <a:pPr algn="just"/>
            <a:endParaRPr lang="nl-BE" sz="2000" dirty="0">
              <a:latin typeface="Franklin Gothic Book" panose="020B0503020102020204" pitchFamily="34" charset="0"/>
            </a:endParaRPr>
          </a:p>
          <a:p>
            <a:pPr marL="0" indent="0" algn="just">
              <a:buNone/>
            </a:pPr>
            <a:r>
              <a:rPr lang="nl-BE" sz="2000" dirty="0">
                <a:latin typeface="Franklin Gothic Book" panose="020B0503020102020204" pitchFamily="34" charset="0"/>
              </a:rPr>
              <a:t>In de Belgische context zal dit toewijzing aan Dublin centrum in Zaventem versterken</a:t>
            </a:r>
          </a:p>
          <a:p>
            <a:pPr marL="0" indent="0" algn="just">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3082400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5C0D-151C-B850-8231-E0B70DC63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B125C-4908-9D0A-7109-EB6FE23A2A50}"/>
              </a:ext>
            </a:extLst>
          </p:cNvPr>
          <p:cNvSpPr>
            <a:spLocks noGrp="1"/>
          </p:cNvSpPr>
          <p:nvPr>
            <p:ph type="title"/>
          </p:nvPr>
        </p:nvSpPr>
        <p:spPr>
          <a:xfrm>
            <a:off x="258169" y="0"/>
            <a:ext cx="10972799" cy="770153"/>
          </a:xfrm>
        </p:spPr>
        <p:txBody>
          <a:bodyPr/>
          <a:lstStyle/>
          <a:p>
            <a:r>
              <a:rPr lang="nl-BE" dirty="0"/>
              <a:t>Beperkingen bewegingsvrijheid en vasthouding</a:t>
            </a:r>
          </a:p>
        </p:txBody>
      </p:sp>
      <p:sp>
        <p:nvSpPr>
          <p:cNvPr id="3" name="Content Placeholder 2">
            <a:extLst>
              <a:ext uri="{FF2B5EF4-FFF2-40B4-BE49-F238E27FC236}">
                <a16:creationId xmlns:a16="http://schemas.microsoft.com/office/drawing/2014/main" id="{8340DE84-F8E9-06B3-22E6-3D80C4116420}"/>
              </a:ext>
            </a:extLst>
          </p:cNvPr>
          <p:cNvSpPr>
            <a:spLocks noGrp="1"/>
          </p:cNvSpPr>
          <p:nvPr>
            <p:ph idx="1"/>
          </p:nvPr>
        </p:nvSpPr>
        <p:spPr>
          <a:xfrm>
            <a:off x="258169" y="874652"/>
            <a:ext cx="10972800" cy="5108696"/>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10 – bewaring</a:t>
            </a:r>
          </a:p>
          <a:p>
            <a:pPr marL="0" indent="0" algn="just">
              <a:buNone/>
            </a:pPr>
            <a:r>
              <a:rPr lang="nl-BE" sz="2000" dirty="0">
                <a:latin typeface="Franklin Gothic Book" panose="020B0503020102020204" pitchFamily="34" charset="0"/>
              </a:rPr>
              <a:t>Extra</a:t>
            </a:r>
            <a:r>
              <a:rPr lang="nl-BE" sz="2000" b="1" dirty="0">
                <a:latin typeface="Franklin Gothic Book" panose="020B0503020102020204" pitchFamily="34" charset="0"/>
              </a:rPr>
              <a:t> </a:t>
            </a:r>
            <a:r>
              <a:rPr lang="nl-BE" sz="2000" dirty="0">
                <a:latin typeface="Franklin Gothic Book" panose="020B0503020102020204" pitchFamily="34" charset="0"/>
              </a:rPr>
              <a:t>waarborg voor verzoekers met bijzondere opvangbehoeftes</a:t>
            </a:r>
            <a:endParaRPr lang="nl-BE" sz="2000" b="1" dirty="0">
              <a:latin typeface="Franklin Gothic Book" panose="020B0503020102020204" pitchFamily="34" charset="0"/>
            </a:endParaRPr>
          </a:p>
          <a:p>
            <a:pPr marL="0" indent="0" algn="just">
              <a:buNone/>
            </a:pPr>
            <a:endParaRPr lang="nl-BE" sz="2000" b="1" dirty="0">
              <a:latin typeface="Franklin Gothic Book" panose="020B0503020102020204" pitchFamily="34" charset="0"/>
            </a:endParaRPr>
          </a:p>
          <a:p>
            <a:pPr marL="0" indent="0" algn="just">
              <a:buNone/>
            </a:pPr>
            <a:r>
              <a:rPr lang="nl-BE" sz="2000" dirty="0">
                <a:latin typeface="Franklin Gothic Book" panose="020B0503020102020204" pitchFamily="34" charset="0"/>
              </a:rPr>
              <a:t>Zeven gronden voor bewaring:</a:t>
            </a:r>
          </a:p>
          <a:p>
            <a:pPr algn="just"/>
            <a:r>
              <a:rPr lang="nl-BE" sz="2000" dirty="0">
                <a:latin typeface="Franklin Gothic Book" panose="020B0503020102020204" pitchFamily="34" charset="0"/>
              </a:rPr>
              <a:t>Vaststellen identiteit of nationaliteit</a:t>
            </a:r>
          </a:p>
          <a:p>
            <a:pPr algn="just"/>
            <a:r>
              <a:rPr lang="nl-BE" sz="2000" dirty="0">
                <a:latin typeface="Franklin Gothic Book" panose="020B0503020102020204" pitchFamily="34" charset="0"/>
              </a:rPr>
              <a:t>Gegevens vaststellen die aan basis liggen van asielaanvraag, die enkel verkregen kunnen worden via vasthouding, met name bij onderduikrisico</a:t>
            </a:r>
          </a:p>
          <a:p>
            <a:pPr algn="just"/>
            <a:r>
              <a:rPr lang="nl-BE" sz="2000" dirty="0">
                <a:latin typeface="Franklin Gothic Book" panose="020B0503020102020204" pitchFamily="34" charset="0"/>
              </a:rPr>
              <a:t>Verzekeren dat verzoeker toewijzing aan specifieke plaats naleeft, met name bij onderduikrisico (nieuw)</a:t>
            </a:r>
          </a:p>
          <a:p>
            <a:pPr algn="just"/>
            <a:r>
              <a:rPr lang="nl-BE" sz="2000" dirty="0">
                <a:latin typeface="Franklin Gothic Book" panose="020B0503020102020204" pitchFamily="34" charset="0"/>
              </a:rPr>
              <a:t>Om in het kader van grensprocedure een beslissing te nemen (nieuw)</a:t>
            </a:r>
          </a:p>
          <a:p>
            <a:pPr algn="just"/>
            <a:r>
              <a:rPr lang="nl-BE" sz="2000" dirty="0">
                <a:latin typeface="Franklin Gothic Book" panose="020B0503020102020204" pitchFamily="34" charset="0"/>
              </a:rPr>
              <a:t>In geval van VIB met als doel om gedwongen terugkeer tegen te gaan</a:t>
            </a:r>
          </a:p>
          <a:p>
            <a:pPr algn="just"/>
            <a:r>
              <a:rPr lang="nl-BE" sz="2000" dirty="0">
                <a:latin typeface="Franklin Gothic Book" panose="020B0503020102020204" pitchFamily="34" charset="0"/>
              </a:rPr>
              <a:t>Nationale orde of openbare veiligheid</a:t>
            </a:r>
          </a:p>
          <a:p>
            <a:pPr algn="just"/>
            <a:r>
              <a:rPr lang="nl-BE" sz="2000" dirty="0">
                <a:latin typeface="Franklin Gothic Book" panose="020B0503020102020204" pitchFamily="34" charset="0"/>
              </a:rPr>
              <a:t>Op basis van artikel 44 AMMR</a:t>
            </a:r>
          </a:p>
        </p:txBody>
      </p:sp>
    </p:spTree>
    <p:extLst>
      <p:ext uri="{BB962C8B-B14F-4D97-AF65-F5344CB8AC3E}">
        <p14:creationId xmlns:p14="http://schemas.microsoft.com/office/powerpoint/2010/main" val="4272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8661-AD26-E1D7-3640-BC155B724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85BD7-1728-C436-4CDE-97CCED0B0DBF}"/>
              </a:ext>
            </a:extLst>
          </p:cNvPr>
          <p:cNvSpPr>
            <a:spLocks noGrp="1"/>
          </p:cNvSpPr>
          <p:nvPr>
            <p:ph type="title"/>
          </p:nvPr>
        </p:nvSpPr>
        <p:spPr>
          <a:xfrm>
            <a:off x="258169" y="0"/>
            <a:ext cx="10972799" cy="770153"/>
          </a:xfrm>
        </p:spPr>
        <p:txBody>
          <a:bodyPr/>
          <a:lstStyle/>
          <a:p>
            <a:r>
              <a:rPr lang="nl-BE" dirty="0"/>
              <a:t>Beperkingen bewegingsvrijheid en vasthouding</a:t>
            </a:r>
          </a:p>
        </p:txBody>
      </p:sp>
      <p:sp>
        <p:nvSpPr>
          <p:cNvPr id="3" name="Content Placeholder 2">
            <a:extLst>
              <a:ext uri="{FF2B5EF4-FFF2-40B4-BE49-F238E27FC236}">
                <a16:creationId xmlns:a16="http://schemas.microsoft.com/office/drawing/2014/main" id="{92A10D7B-BE4E-9372-3192-CD85C38E432B}"/>
              </a:ext>
            </a:extLst>
          </p:cNvPr>
          <p:cNvSpPr>
            <a:spLocks noGrp="1"/>
          </p:cNvSpPr>
          <p:nvPr>
            <p:ph idx="1"/>
          </p:nvPr>
        </p:nvSpPr>
        <p:spPr>
          <a:xfrm>
            <a:off x="380997" y="1039621"/>
            <a:ext cx="10972800" cy="5108696"/>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Waarborgen en beroep tegen vasthouding</a:t>
            </a:r>
          </a:p>
          <a:p>
            <a:pPr marL="0" indent="0" algn="just">
              <a:buNone/>
            </a:pPr>
            <a:r>
              <a:rPr lang="nl-BE" sz="2000" b="1" dirty="0">
                <a:latin typeface="Franklin Gothic Book" panose="020B0503020102020204" pitchFamily="34" charset="0"/>
              </a:rPr>
              <a:t>Artikel 11.2: </a:t>
            </a:r>
            <a:r>
              <a:rPr lang="nl-BE" sz="2000" dirty="0">
                <a:latin typeface="Franklin Gothic Book" panose="020B0503020102020204" pitchFamily="34" charset="0"/>
              </a:rPr>
              <a:t>vasthoudingsbevel moet vermelden waarom minder dwingende maatregelen niet effectief kunnen worden toegepast</a:t>
            </a:r>
          </a:p>
          <a:p>
            <a:pPr marL="0" indent="0" algn="just">
              <a:buNone/>
            </a:pPr>
            <a:r>
              <a:rPr lang="nl-BE" sz="2000" b="1" dirty="0">
                <a:latin typeface="Franklin Gothic Book" panose="020B0503020102020204" pitchFamily="34" charset="0"/>
              </a:rPr>
              <a:t>Artikel 11.3</a:t>
            </a:r>
            <a:r>
              <a:rPr lang="nl-BE" sz="2000" dirty="0">
                <a:latin typeface="Franklin Gothic Book" panose="020B0503020102020204" pitchFamily="34" charset="0"/>
              </a:rPr>
              <a:t>: op verzoek van verzoeker of ambtshalve toetsing van rechtmatigheid van bewaring, binnen 15 dagen of uitzonderlijk binnen uiterlijk 21 dagen. </a:t>
            </a:r>
          </a:p>
          <a:p>
            <a:pPr marL="0" indent="0" algn="just">
              <a:buNone/>
            </a:pPr>
            <a:r>
              <a:rPr lang="nl-BE" sz="2000" b="1" dirty="0">
                <a:latin typeface="Franklin Gothic Book" panose="020B0503020102020204" pitchFamily="34" charset="0"/>
              </a:rPr>
              <a:t>Artikel 13: bewaring van verzoekers met bijzondere opvangbehoeften</a:t>
            </a:r>
          </a:p>
          <a:p>
            <a:pPr marL="0" indent="0" algn="just">
              <a:buNone/>
            </a:pPr>
            <a:r>
              <a:rPr lang="nl-BE" sz="2000" dirty="0">
                <a:latin typeface="Franklin Gothic Book" panose="020B0503020102020204" pitchFamily="34" charset="0"/>
              </a:rPr>
              <a:t>Gemiste kans om bewaring voor bepaalde categorieën onmogelijk te maken</a:t>
            </a:r>
          </a:p>
          <a:p>
            <a:pPr marL="0" indent="0" algn="just">
              <a:buNone/>
            </a:pPr>
            <a:r>
              <a:rPr lang="nl-BE" sz="2000" dirty="0">
                <a:latin typeface="Franklin Gothic Book" panose="020B0503020102020204" pitchFamily="34" charset="0"/>
              </a:rPr>
              <a:t>Maar wel betere waarborgen voor kwetsbaren:</a:t>
            </a:r>
          </a:p>
          <a:p>
            <a:pPr marL="0" indent="0" algn="just">
              <a:buNone/>
            </a:pPr>
            <a:r>
              <a:rPr lang="nl-BE" sz="2000" dirty="0">
                <a:latin typeface="Franklin Gothic Book" panose="020B0503020102020204" pitchFamily="34" charset="0"/>
              </a:rPr>
              <a:t>	Indien de bewaring van verzoekers met bijzondere opvangbehoeften hun lichamelijke en 	geestelijke gezondheid ernstig in gevaar zou brengen, worden die verzoekers niet in 	bewaring gehouden.</a:t>
            </a:r>
          </a:p>
          <a:p>
            <a:pPr marL="0" indent="0" algn="just">
              <a:buNone/>
            </a:pPr>
            <a:r>
              <a:rPr lang="nl-BE" sz="2000" dirty="0">
                <a:latin typeface="Franklin Gothic Book" panose="020B0503020102020204" pitchFamily="34" charset="0"/>
              </a:rPr>
              <a:t>	Indien verzoekers met bijzondere opvangbehoeften in bewaring worden gehouden, zorgen 	de lidstaten ervoor dat regelmatig toezicht op hen wordt gehouden en dat zij tijdig de 	bijstand krijgen 	die gezien hun specifieke situatie en hun lichamelijke en geestelijke 	gezondheid noodzakelijk is.</a:t>
            </a:r>
          </a:p>
        </p:txBody>
      </p:sp>
    </p:spTree>
    <p:extLst>
      <p:ext uri="{BB962C8B-B14F-4D97-AF65-F5344CB8AC3E}">
        <p14:creationId xmlns:p14="http://schemas.microsoft.com/office/powerpoint/2010/main" val="386273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ABEA-C402-C0B5-C39A-9CC281653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161D4-DDFA-D2E8-FFA5-7DC5F5E5C445}"/>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A355A757-36E8-E798-5546-E852A1685D22}"/>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1521C00F-E662-15E1-209A-F072A153632E}"/>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BADF5529-7302-EC51-E861-B4ECC56296DD}"/>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sz="2100" dirty="0">
                <a:latin typeface="Franklin Gothic Book" panose="020B0503020102020204" pitchFamily="34" charset="0"/>
              </a:rPr>
              <a:t>Beperkingen bewegingsvrijheid en vasthouding</a:t>
            </a:r>
          </a:p>
          <a:p>
            <a:r>
              <a:rPr lang="nl-BE" b="1" dirty="0">
                <a:latin typeface="Franklin Gothic Book" panose="020B0503020102020204" pitchFamily="34" charset="0"/>
              </a:rPr>
              <a:t>Rechten van asielzoekers</a:t>
            </a:r>
          </a:p>
          <a:p>
            <a:r>
              <a:rPr lang="nl-BE" sz="20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472BACA5-9A8C-B6F7-50C8-E3BC9B52BDFB}"/>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289589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912B-16B7-A914-CECC-F90C83A25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9931C-F5CA-49B0-5D84-8F8EBF5CD61B}"/>
              </a:ext>
            </a:extLst>
          </p:cNvPr>
          <p:cNvSpPr>
            <a:spLocks noGrp="1"/>
          </p:cNvSpPr>
          <p:nvPr>
            <p:ph type="title"/>
          </p:nvPr>
        </p:nvSpPr>
        <p:spPr>
          <a:xfrm>
            <a:off x="380999" y="98597"/>
            <a:ext cx="10972799" cy="770153"/>
          </a:xfrm>
        </p:spPr>
        <p:txBody>
          <a:bodyPr/>
          <a:lstStyle/>
          <a:p>
            <a:r>
              <a:rPr lang="nl-BE" dirty="0"/>
              <a:t>Rechten van asielzoekers</a:t>
            </a:r>
          </a:p>
        </p:txBody>
      </p:sp>
      <p:sp>
        <p:nvSpPr>
          <p:cNvPr id="3" name="Content Placeholder 2">
            <a:extLst>
              <a:ext uri="{FF2B5EF4-FFF2-40B4-BE49-F238E27FC236}">
                <a16:creationId xmlns:a16="http://schemas.microsoft.com/office/drawing/2014/main" id="{D4397229-AB7B-3956-77C2-253DD0E6E1DC}"/>
              </a:ext>
            </a:extLst>
          </p:cNvPr>
          <p:cNvSpPr>
            <a:spLocks noGrp="1"/>
          </p:cNvSpPr>
          <p:nvPr>
            <p:ph idx="1"/>
          </p:nvPr>
        </p:nvSpPr>
        <p:spPr>
          <a:xfrm>
            <a:off x="258168" y="1176097"/>
            <a:ext cx="10972800" cy="5484009"/>
          </a:xfrm>
          <a:solidFill>
            <a:schemeClr val="bg1"/>
          </a:solidFill>
        </p:spPr>
        <p:txBody>
          <a:bodyPr vert="horz" lIns="91440" tIns="45720" rIns="91440" bIns="45720" rtlCol="0" anchor="t">
            <a:noAutofit/>
          </a:bodyPr>
          <a:lstStyle/>
          <a:p>
            <a:pPr algn="just"/>
            <a:r>
              <a:rPr lang="nl-BE" sz="2000" b="1" dirty="0">
                <a:latin typeface="Franklin Gothic Book" panose="020B0503020102020204" pitchFamily="34" charset="0"/>
              </a:rPr>
              <a:t>Artikel 16 – Onderwijs aan minderjarigen</a:t>
            </a:r>
          </a:p>
          <a:p>
            <a:pPr lvl="1" algn="just"/>
            <a:r>
              <a:rPr lang="nl-BE" sz="2000" dirty="0">
                <a:latin typeface="Franklin Gothic Book" panose="020B0503020102020204" pitchFamily="34" charset="0"/>
              </a:rPr>
              <a:t>Expliciete verplichting om onderwijs in regulier systeem te integreren, met hoogstens één maand onderwijs buiten het reguliere stelsel</a:t>
            </a:r>
          </a:p>
          <a:p>
            <a:pPr lvl="1" algn="just"/>
            <a:r>
              <a:rPr lang="nl-BE" sz="2000" dirty="0">
                <a:latin typeface="Franklin Gothic Book" panose="020B0503020102020204" pitchFamily="34" charset="0"/>
              </a:rPr>
              <a:t>Toegang tot onderwijs moet gegarandeerd worden binnen twee maanden</a:t>
            </a:r>
          </a:p>
          <a:p>
            <a:pPr algn="just"/>
            <a:r>
              <a:rPr lang="nl-BE" sz="2000" b="1" dirty="0">
                <a:latin typeface="Franklin Gothic Book" panose="020B0503020102020204" pitchFamily="34" charset="0"/>
              </a:rPr>
              <a:t>Artikel 17 – Werkgelegenheid</a:t>
            </a:r>
          </a:p>
          <a:p>
            <a:pPr lvl="1" algn="just"/>
            <a:r>
              <a:rPr lang="nl-BE" sz="2000" dirty="0">
                <a:latin typeface="Franklin Gothic Book" panose="020B0503020102020204" pitchFamily="34" charset="0"/>
              </a:rPr>
              <a:t>Toegang tot arbeidsmarkt binnen zes maanden</a:t>
            </a:r>
          </a:p>
          <a:p>
            <a:pPr lvl="1" algn="just"/>
            <a:r>
              <a:rPr lang="nl-BE" sz="2000" dirty="0">
                <a:latin typeface="Franklin Gothic Book" panose="020B0503020102020204" pitchFamily="34" charset="0"/>
              </a:rPr>
              <a:t>Geen toegang voor verzoekers in versnelde behandeling</a:t>
            </a:r>
          </a:p>
          <a:p>
            <a:pPr lvl="1" algn="just"/>
            <a:r>
              <a:rPr lang="nl-BE" sz="2000" dirty="0">
                <a:latin typeface="Franklin Gothic Book" panose="020B0503020102020204" pitchFamily="34" charset="0"/>
              </a:rPr>
              <a:t>Nieuwe bepalingen over gelijkwaardige toegang tot arbeidsmarkt als eigen onderdanen</a:t>
            </a:r>
          </a:p>
          <a:p>
            <a:pPr algn="just"/>
            <a:r>
              <a:rPr lang="nl-BE" sz="2000" b="1" dirty="0">
                <a:latin typeface="Franklin Gothic Book" panose="020B0503020102020204" pitchFamily="34" charset="0"/>
              </a:rPr>
              <a:t>Artikel 18 – beroepsopleiding en taalcursussen</a:t>
            </a:r>
          </a:p>
          <a:p>
            <a:pPr lvl="1" algn="just"/>
            <a:r>
              <a:rPr lang="nl-BE" sz="2000" dirty="0">
                <a:latin typeface="Franklin Gothic Book" panose="020B0503020102020204" pitchFamily="34" charset="0"/>
              </a:rPr>
              <a:t>Lidstaten zorgen ervoor dat verzoekers toegang krijgen tot taalcursussen, inburgeringcursussen of beroepsopleidingen die die lidstaten passend achten om verzoekers beter in staat te stellen zelfstandig te handelen, met de bevoegde autoriteiten te communiceren of werk te vinden, of, afhankelijk van het nationale stelsel, faciliteren de toegang tot dergelijke cursussen</a:t>
            </a:r>
          </a:p>
          <a:p>
            <a:pPr lvl="1" algn="just"/>
            <a:r>
              <a:rPr lang="nl-BE" sz="2000" dirty="0">
                <a:latin typeface="Franklin Gothic Book" panose="020B0503020102020204" pitchFamily="34" charset="0"/>
              </a:rPr>
              <a:t>Indien verzoekers over voldoende middelen beschikken, kunnen de lidstaten van hen verlangen dat zij de kosten van de in de eerste alinea bedoelde cursussen dekken of daaraan bijdragen</a:t>
            </a:r>
          </a:p>
        </p:txBody>
      </p:sp>
    </p:spTree>
    <p:extLst>
      <p:ext uri="{BB962C8B-B14F-4D97-AF65-F5344CB8AC3E}">
        <p14:creationId xmlns:p14="http://schemas.microsoft.com/office/powerpoint/2010/main" val="3669744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AAFEC-7EA6-BF44-88E2-59FE537DA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6410-0195-7563-0885-8DAD35477E36}"/>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6E0B2B69-BA00-DA83-E23B-B001D6210C6C}"/>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E496B1FB-AA00-9B35-E83B-E027D6BF30BC}"/>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51FE04FD-A8FE-1C10-6E14-F7E0FFE2C2C1}"/>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sz="21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b="1"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DE7AA7A8-210D-034C-E8D9-0B655D227C83}"/>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2832023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5F6D4-A7B6-5061-ADC2-8BBDA413E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75D6F-CDC9-7D0E-3D12-F54F75EA462B}"/>
              </a:ext>
            </a:extLst>
          </p:cNvPr>
          <p:cNvSpPr>
            <a:spLocks noGrp="1"/>
          </p:cNvSpPr>
          <p:nvPr>
            <p:ph type="title"/>
          </p:nvPr>
        </p:nvSpPr>
        <p:spPr>
          <a:xfrm>
            <a:off x="380999" y="98597"/>
            <a:ext cx="10972799" cy="770153"/>
          </a:xfrm>
        </p:spPr>
        <p:txBody>
          <a:bodyPr/>
          <a:lstStyle/>
          <a:p>
            <a:r>
              <a:rPr lang="nl-BE" dirty="0"/>
              <a:t>Organisatie van de opvang</a:t>
            </a:r>
          </a:p>
        </p:txBody>
      </p:sp>
      <p:sp>
        <p:nvSpPr>
          <p:cNvPr id="3" name="Content Placeholder 2">
            <a:extLst>
              <a:ext uri="{FF2B5EF4-FFF2-40B4-BE49-F238E27FC236}">
                <a16:creationId xmlns:a16="http://schemas.microsoft.com/office/drawing/2014/main" id="{69DB9A03-F33F-594C-85D3-59F2CAC1184B}"/>
              </a:ext>
            </a:extLst>
          </p:cNvPr>
          <p:cNvSpPr>
            <a:spLocks noGrp="1"/>
          </p:cNvSpPr>
          <p:nvPr>
            <p:ph idx="1"/>
          </p:nvPr>
        </p:nvSpPr>
        <p:spPr>
          <a:xfrm>
            <a:off x="258168" y="1176097"/>
            <a:ext cx="10972800" cy="5484009"/>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19.1: </a:t>
            </a:r>
            <a:r>
              <a:rPr lang="nl-BE" sz="2000" dirty="0">
                <a:latin typeface="Franklin Gothic Book" panose="020B0503020102020204" pitchFamily="34" charset="0"/>
              </a:rPr>
              <a:t>Recht op opvang vanaf het </a:t>
            </a:r>
            <a:r>
              <a:rPr lang="nl-BE" sz="2000" i="1" dirty="0">
                <a:latin typeface="Franklin Gothic Book" panose="020B0503020102020204" pitchFamily="34" charset="0"/>
              </a:rPr>
              <a:t>doen </a:t>
            </a:r>
            <a:r>
              <a:rPr lang="nl-BE" sz="2000" dirty="0">
                <a:latin typeface="Franklin Gothic Book" panose="020B0503020102020204" pitchFamily="34" charset="0"/>
              </a:rPr>
              <a:t>van het verzoek</a:t>
            </a:r>
          </a:p>
          <a:p>
            <a:pPr marL="0" indent="0" algn="just">
              <a:buNone/>
            </a:pPr>
            <a:r>
              <a:rPr lang="nl-BE" sz="2000" b="1" dirty="0">
                <a:latin typeface="Franklin Gothic Book" panose="020B0503020102020204" pitchFamily="34" charset="0"/>
              </a:rPr>
              <a:t>Artikel 19.3 – 19.6: </a:t>
            </a:r>
            <a:r>
              <a:rPr lang="nl-BE" sz="2000" dirty="0">
                <a:latin typeface="Franklin Gothic Book" panose="020B0503020102020204" pitchFamily="34" charset="0"/>
              </a:rPr>
              <a:t>mogelijkheid om financiële bijdrage te vragen, en terugbetaling indien verzoeker eigen inkomen verborgen hield. Lidstaten moeten rekening houden met het evenredigheidsbeginsel (nieuw)</a:t>
            </a:r>
          </a:p>
          <a:p>
            <a:pPr marL="0" indent="0" algn="just">
              <a:buNone/>
            </a:pPr>
            <a:r>
              <a:rPr lang="nl-BE" sz="2000" b="1" dirty="0">
                <a:latin typeface="Franklin Gothic Book" panose="020B0503020102020204" pitchFamily="34" charset="0"/>
              </a:rPr>
              <a:t>Artikel 20 – regeling voor materiële opvangvoorzieningen</a:t>
            </a:r>
          </a:p>
          <a:p>
            <a:pPr marL="0" indent="0" algn="just">
              <a:buNone/>
            </a:pPr>
            <a:r>
              <a:rPr lang="nl-BE" sz="2000" dirty="0">
                <a:latin typeface="Franklin Gothic Book" panose="020B0503020102020204" pitchFamily="34" charset="0"/>
              </a:rPr>
              <a:t>Beschrijft meer in detail wat lidstaten moeten voorzien, kan kwaliteit van opvang verhogen</a:t>
            </a:r>
          </a:p>
          <a:p>
            <a:pPr algn="just"/>
            <a:r>
              <a:rPr lang="nl-BE" sz="2000" dirty="0">
                <a:latin typeface="Franklin Gothic Book" panose="020B0503020102020204" pitchFamily="34" charset="0"/>
              </a:rPr>
              <a:t>Afzonderlijke sanitaire voorzieningen voor vrouwen en veilige plaatsen voor hen en hun minderjarige kinderen</a:t>
            </a:r>
          </a:p>
          <a:p>
            <a:pPr algn="just"/>
            <a:r>
              <a:rPr lang="nl-BE" sz="2000" dirty="0">
                <a:latin typeface="Franklin Gothic Book" panose="020B0503020102020204" pitchFamily="34" charset="0"/>
              </a:rPr>
              <a:t>Mogelijkheid om hiervan af te wijken indien gewoonlijke beschikbare huisvestingscapaciteit </a:t>
            </a:r>
            <a:r>
              <a:rPr lang="nl-BE" sz="2000" dirty="0" err="1">
                <a:latin typeface="Franklin Gothic Book" panose="020B0503020102020204" pitchFamily="34" charset="0"/>
              </a:rPr>
              <a:t>tijdeliijk</a:t>
            </a:r>
            <a:r>
              <a:rPr lang="nl-BE" sz="2000" dirty="0">
                <a:latin typeface="Franklin Gothic Book" panose="020B0503020102020204" pitchFamily="34" charset="0"/>
              </a:rPr>
              <a:t> uitgeput is als een gevolg van een groot aantal op te vangen personen, een natuurramp of door de mens veroorzaakte ramp</a:t>
            </a:r>
          </a:p>
          <a:p>
            <a:pPr algn="just"/>
            <a:r>
              <a:rPr lang="nl-BE" sz="2000" b="1" dirty="0">
                <a:latin typeface="Franklin Gothic Book" panose="020B0503020102020204" pitchFamily="34" charset="0"/>
              </a:rPr>
              <a:t>Met andere woorden: geen afwijking mogelijk op recht op opvang, geen ruimte voor overmacht</a:t>
            </a:r>
          </a:p>
        </p:txBody>
      </p:sp>
    </p:spTree>
    <p:extLst>
      <p:ext uri="{BB962C8B-B14F-4D97-AF65-F5344CB8AC3E}">
        <p14:creationId xmlns:p14="http://schemas.microsoft.com/office/powerpoint/2010/main" val="191966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E2F6-7467-FD94-8DF2-35D441D7A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FCB69-0849-A55E-A685-53444275853B}"/>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CBE27783-6775-0DBC-5AE4-D0F9A26F900A}"/>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BC963BFC-EB26-31D0-C060-C840DCC7FFBD}"/>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01E8D80A-D94B-7193-E7B6-794E99B35181}"/>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sz="21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200" dirty="0">
                <a:latin typeface="Franklin Gothic Book" panose="020B0503020102020204" pitchFamily="34" charset="0"/>
              </a:rPr>
              <a:t>Organisatie van de opvang</a:t>
            </a:r>
          </a:p>
          <a:p>
            <a:r>
              <a:rPr lang="nl-BE" sz="3000" b="1"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B9374E90-E8D1-B35E-469D-CFC2452A5AE1}"/>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1337469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9409-EF25-660F-2057-DF2DB8B48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9BF28-7A51-2DCA-7D82-FA248196FF4D}"/>
              </a:ext>
            </a:extLst>
          </p:cNvPr>
          <p:cNvSpPr>
            <a:spLocks noGrp="1"/>
          </p:cNvSpPr>
          <p:nvPr>
            <p:ph type="title"/>
          </p:nvPr>
        </p:nvSpPr>
        <p:spPr>
          <a:xfrm>
            <a:off x="380999" y="98597"/>
            <a:ext cx="10972799" cy="770153"/>
          </a:xfrm>
        </p:spPr>
        <p:txBody>
          <a:bodyPr/>
          <a:lstStyle/>
          <a:p>
            <a:r>
              <a:rPr lang="nl-BE" dirty="0"/>
              <a:t>Beperken van de opvang</a:t>
            </a:r>
          </a:p>
        </p:txBody>
      </p:sp>
      <p:sp>
        <p:nvSpPr>
          <p:cNvPr id="3" name="Content Placeholder 2">
            <a:extLst>
              <a:ext uri="{FF2B5EF4-FFF2-40B4-BE49-F238E27FC236}">
                <a16:creationId xmlns:a16="http://schemas.microsoft.com/office/drawing/2014/main" id="{A43CA3BB-B732-06BC-0644-407ADF1427CF}"/>
              </a:ext>
            </a:extLst>
          </p:cNvPr>
          <p:cNvSpPr>
            <a:spLocks noGrp="1"/>
          </p:cNvSpPr>
          <p:nvPr>
            <p:ph idx="1"/>
          </p:nvPr>
        </p:nvSpPr>
        <p:spPr>
          <a:xfrm>
            <a:off x="217225" y="1094210"/>
            <a:ext cx="10972800" cy="5484009"/>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21: </a:t>
            </a:r>
            <a:r>
              <a:rPr lang="nl-BE" sz="2000" dirty="0">
                <a:latin typeface="Franklin Gothic Book" panose="020B0503020102020204" pitchFamily="34" charset="0"/>
              </a:rPr>
              <a:t>Opvang eindigt van zodra een verzoeker een Dublin beslissing ontvangt</a:t>
            </a:r>
          </a:p>
          <a:p>
            <a:pPr marL="0" indent="0" algn="just">
              <a:buNone/>
            </a:pPr>
            <a:r>
              <a:rPr lang="nl-BE" sz="2000" b="1" dirty="0">
                <a:latin typeface="Franklin Gothic Book" panose="020B0503020102020204" pitchFamily="34" charset="0"/>
              </a:rPr>
              <a:t>Artikel 23: Beperking of intrekking van opvangvoorzieningen</a:t>
            </a:r>
          </a:p>
          <a:p>
            <a:pPr marL="0" indent="0" algn="just">
              <a:buNone/>
            </a:pPr>
            <a:r>
              <a:rPr lang="nl-BE" sz="2000" dirty="0">
                <a:latin typeface="Franklin Gothic Book" panose="020B0503020102020204" pitchFamily="34" charset="0"/>
              </a:rPr>
              <a:t>Zes optionele opvangweigeringsgronden:</a:t>
            </a:r>
          </a:p>
          <a:p>
            <a:pPr algn="just"/>
            <a:r>
              <a:rPr lang="nl-BE" sz="2000" dirty="0">
                <a:latin typeface="Franklin Gothic Book" panose="020B0503020102020204" pitchFamily="34" charset="0"/>
              </a:rPr>
              <a:t>Geografisch gebied of toegewezen verblijfsplaats verlaat, of onderduikt (uitbreiding)</a:t>
            </a:r>
          </a:p>
          <a:p>
            <a:pPr algn="just"/>
            <a:r>
              <a:rPr lang="nl-BE" sz="2000" dirty="0">
                <a:latin typeface="Franklin Gothic Book" panose="020B0503020102020204" pitchFamily="34" charset="0"/>
              </a:rPr>
              <a:t>Niet met de bevoegde autoriteiten samenwerkt (uitbreiding)</a:t>
            </a:r>
          </a:p>
          <a:p>
            <a:pPr algn="just"/>
            <a:r>
              <a:rPr lang="nl-BE" sz="2000" dirty="0">
                <a:latin typeface="Franklin Gothic Book" panose="020B0503020102020204" pitchFamily="34" charset="0"/>
              </a:rPr>
              <a:t>Verzoeker dient een volgend verzoek in </a:t>
            </a:r>
          </a:p>
          <a:p>
            <a:pPr algn="just"/>
            <a:r>
              <a:rPr lang="nl-BE" sz="2000" dirty="0">
                <a:latin typeface="Franklin Gothic Book" panose="020B0503020102020204" pitchFamily="34" charset="0"/>
              </a:rPr>
              <a:t>Verzoeker heeft financiële middelen verborgen gehouden en heeft ten onrechte gebruik gemaakt van opvangvoorzieningen</a:t>
            </a:r>
          </a:p>
          <a:p>
            <a:pPr algn="just"/>
            <a:r>
              <a:rPr lang="nl-BE" sz="2000" dirty="0">
                <a:latin typeface="Franklin Gothic Book" panose="020B0503020102020204" pitchFamily="34" charset="0"/>
              </a:rPr>
              <a:t>Manifeste of herhaalde schending van de regels van het opvangcentrum (uitbreiding)</a:t>
            </a:r>
          </a:p>
          <a:p>
            <a:pPr algn="just"/>
            <a:r>
              <a:rPr lang="nl-BE" sz="2000" dirty="0">
                <a:latin typeface="Franklin Gothic Book" panose="020B0503020102020204" pitchFamily="34" charset="0"/>
              </a:rPr>
              <a:t>Niet deelname aan verplichte integratiemaatregelen als lidstaat daarin voorziet (nieuw)</a:t>
            </a:r>
          </a:p>
          <a:p>
            <a:pPr marL="0" indent="0" algn="just">
              <a:buNone/>
            </a:pPr>
            <a:endParaRPr lang="nl-BE" sz="2000" dirty="0">
              <a:latin typeface="Franklin Gothic Book" panose="020B0503020102020204" pitchFamily="34" charset="0"/>
            </a:endParaRPr>
          </a:p>
          <a:p>
            <a:pPr marL="0" indent="0" algn="just">
              <a:buNone/>
            </a:pPr>
            <a:r>
              <a:rPr lang="nl-BE" sz="2000" dirty="0">
                <a:latin typeface="Franklin Gothic Book" panose="020B0503020102020204" pitchFamily="34" charset="0"/>
              </a:rPr>
              <a:t>Elke beslissing moet individueel gemotiveerd worden en evenredig zijn. Bovendien moet lidstaten voor </a:t>
            </a:r>
            <a:r>
              <a:rPr lang="nl-BE" sz="2000" i="1" dirty="0">
                <a:latin typeface="Franklin Gothic Book" panose="020B0503020102020204" pitchFamily="34" charset="0"/>
              </a:rPr>
              <a:t>alle </a:t>
            </a:r>
            <a:r>
              <a:rPr lang="nl-BE" sz="2000" dirty="0">
                <a:latin typeface="Franklin Gothic Book" panose="020B0503020102020204" pitchFamily="34" charset="0"/>
              </a:rPr>
              <a:t>verzoekers een levensstandaard waarborgen overeenkomstig het Unierecht, met inbegrip van het Handvest, en andere internationale verplichtingen.</a:t>
            </a:r>
          </a:p>
        </p:txBody>
      </p:sp>
    </p:spTree>
    <p:extLst>
      <p:ext uri="{BB962C8B-B14F-4D97-AF65-F5344CB8AC3E}">
        <p14:creationId xmlns:p14="http://schemas.microsoft.com/office/powerpoint/2010/main" val="385865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68460-8DB4-AD2C-4250-48B3CDD7F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C3603-8DE1-E036-AFC6-22554A47E23B}"/>
              </a:ext>
            </a:extLst>
          </p:cNvPr>
          <p:cNvSpPr>
            <a:spLocks noGrp="1"/>
          </p:cNvSpPr>
          <p:nvPr>
            <p:ph type="title"/>
          </p:nvPr>
        </p:nvSpPr>
        <p:spPr/>
        <p:txBody>
          <a:bodyPr/>
          <a:lstStyle/>
          <a:p>
            <a:r>
              <a:rPr lang="nl-BE" dirty="0"/>
              <a:t>Algemene wijzigingen</a:t>
            </a:r>
          </a:p>
        </p:txBody>
      </p:sp>
      <p:sp>
        <p:nvSpPr>
          <p:cNvPr id="3" name="Content Placeholder 2">
            <a:extLst>
              <a:ext uri="{FF2B5EF4-FFF2-40B4-BE49-F238E27FC236}">
                <a16:creationId xmlns:a16="http://schemas.microsoft.com/office/drawing/2014/main" id="{30B201CB-7DF2-BBEC-9E88-5BEE81164B46}"/>
              </a:ext>
            </a:extLst>
          </p:cNvPr>
          <p:cNvSpPr>
            <a:spLocks noGrp="1"/>
          </p:cNvSpPr>
          <p:nvPr>
            <p:ph idx="1"/>
          </p:nvPr>
        </p:nvSpPr>
        <p:spPr>
          <a:xfrm>
            <a:off x="381000" y="1872134"/>
            <a:ext cx="10972800" cy="3850240"/>
          </a:xfrm>
        </p:spPr>
        <p:txBody>
          <a:bodyPr vert="horz" lIns="91440" tIns="45720" rIns="91440" bIns="45720" rtlCol="0" anchor="t">
            <a:normAutofit lnSpcReduction="10000"/>
          </a:bodyPr>
          <a:lstStyle/>
          <a:p>
            <a:pPr marL="0" indent="0">
              <a:buNone/>
            </a:pPr>
            <a:r>
              <a:rPr lang="nl-BE" sz="2000" b="1" u="sng" dirty="0">
                <a:latin typeface="Franklin Gothic Book" panose="020B0503020102020204" pitchFamily="34" charset="0"/>
              </a:rPr>
              <a:t>Rechten en plichten van verzoekers</a:t>
            </a:r>
          </a:p>
          <a:p>
            <a:pPr marL="0" indent="0">
              <a:buNone/>
            </a:pPr>
            <a:r>
              <a:rPr lang="nl-BE" sz="2000" b="1" dirty="0">
                <a:latin typeface="Franklin Gothic Book" panose="020B0503020102020204" pitchFamily="34" charset="0"/>
              </a:rPr>
              <a:t>Artikel 8 </a:t>
            </a:r>
            <a:r>
              <a:rPr lang="nl-BE" sz="2000" dirty="0">
                <a:latin typeface="Franklin Gothic Book" panose="020B0503020102020204" pitchFamily="34" charset="0"/>
              </a:rPr>
              <a:t>Sterker recht op informatie en waarborgen voor verzoekers</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Artikel 9 </a:t>
            </a:r>
            <a:r>
              <a:rPr lang="nl-BE" sz="2000" dirty="0">
                <a:latin typeface="Franklin Gothic Book" panose="020B0503020102020204" pitchFamily="34" charset="0"/>
              </a:rPr>
              <a:t>Focus op verplichtingen van verzoeker, met brede medewerkingsplicht gelinkt aan impliciete intrekking (artikel 41 APR) en beperken van opvangvoorzieningen (artikel 23 RCD)</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Artikels 15 – 18</a:t>
            </a:r>
            <a:r>
              <a:rPr lang="nl-BE" sz="2000" u="sng" dirty="0">
                <a:latin typeface="Franklin Gothic Book" panose="020B0503020102020204" pitchFamily="34" charset="0"/>
              </a:rPr>
              <a:t>: </a:t>
            </a:r>
            <a:r>
              <a:rPr lang="nl-BE" sz="2000" dirty="0">
                <a:latin typeface="Franklin Gothic Book" panose="020B0503020102020204" pitchFamily="34" charset="0"/>
              </a:rPr>
              <a:t>introductie van verplichte juridische counseling tijdens administratieve fase, verplichte juridische vertegenwoordiging tijdens beroepsfase</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Artikel 41 </a:t>
            </a:r>
            <a:r>
              <a:rPr lang="nl-BE" sz="2000" dirty="0">
                <a:latin typeface="Franklin Gothic Book" panose="020B0503020102020204" pitchFamily="34" charset="0"/>
              </a:rPr>
              <a:t>Mogelijkheden voor expliciete en impliciete intrekking worden uitgebreid, gelinkt aan medewerken van asielzoeker</a:t>
            </a:r>
          </a:p>
        </p:txBody>
      </p:sp>
    </p:spTree>
    <p:extLst>
      <p:ext uri="{BB962C8B-B14F-4D97-AF65-F5344CB8AC3E}">
        <p14:creationId xmlns:p14="http://schemas.microsoft.com/office/powerpoint/2010/main" val="23767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A712-C5A9-CBBF-FD26-FB0B97180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26302-80C6-9B5A-D671-5260A25D6686}"/>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4F740451-7A19-8841-3BD0-217B2C2F8A18}"/>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6A5DC1D0-13B7-1485-7415-464B28311629}"/>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F9DFA818-6BF2-4A41-C5DF-4934A5EE753F}"/>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sz="21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2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b="1" dirty="0">
                <a:latin typeface="Franklin Gothic Book" panose="020B0503020102020204" pitchFamily="34" charset="0"/>
              </a:rPr>
              <a:t>Aandacht voor kwetsbaren</a:t>
            </a:r>
          </a:p>
          <a:p>
            <a:r>
              <a:rPr lang="nl-BE" sz="2000"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7B13058D-12EC-E5C4-076E-2FC4138FFB9C}"/>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3674855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3651-F55B-85C2-C036-59639F45F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F1B28-21F7-6C8E-5527-94AACA28DE90}"/>
              </a:ext>
            </a:extLst>
          </p:cNvPr>
          <p:cNvSpPr>
            <a:spLocks noGrp="1"/>
          </p:cNvSpPr>
          <p:nvPr>
            <p:ph type="title"/>
          </p:nvPr>
        </p:nvSpPr>
        <p:spPr>
          <a:xfrm>
            <a:off x="380999" y="98597"/>
            <a:ext cx="10972799" cy="770153"/>
          </a:xfrm>
        </p:spPr>
        <p:txBody>
          <a:bodyPr/>
          <a:lstStyle/>
          <a:p>
            <a:r>
              <a:rPr lang="nl-BE" dirty="0"/>
              <a:t>Aandacht voor kwetsbaren</a:t>
            </a:r>
          </a:p>
        </p:txBody>
      </p:sp>
      <p:sp>
        <p:nvSpPr>
          <p:cNvPr id="3" name="Content Placeholder 2">
            <a:extLst>
              <a:ext uri="{FF2B5EF4-FFF2-40B4-BE49-F238E27FC236}">
                <a16:creationId xmlns:a16="http://schemas.microsoft.com/office/drawing/2014/main" id="{EB0165C0-6ECC-8B43-41AE-3699DA3C22D7}"/>
              </a:ext>
            </a:extLst>
          </p:cNvPr>
          <p:cNvSpPr>
            <a:spLocks noGrp="1"/>
          </p:cNvSpPr>
          <p:nvPr>
            <p:ph idx="1"/>
          </p:nvPr>
        </p:nvSpPr>
        <p:spPr>
          <a:xfrm>
            <a:off x="217225" y="1094210"/>
            <a:ext cx="10972800" cy="5484009"/>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24: </a:t>
            </a:r>
            <a:r>
              <a:rPr lang="nl-BE" sz="2000" dirty="0">
                <a:latin typeface="Franklin Gothic Book" panose="020B0503020102020204" pitchFamily="34" charset="0"/>
              </a:rPr>
              <a:t>toevoeging van LGBTQI personen als ‘verzoekers met bijzondere opvangbehoeften’</a:t>
            </a:r>
          </a:p>
          <a:p>
            <a:pPr marL="0" indent="0" algn="just">
              <a:buNone/>
            </a:pPr>
            <a:r>
              <a:rPr lang="nl-BE" sz="2000" b="1" dirty="0">
                <a:latin typeface="Franklin Gothic Book" panose="020B0503020102020204" pitchFamily="34" charset="0"/>
              </a:rPr>
              <a:t>Artikel 25: beoordeling van bijzondere opvangbehoeften</a:t>
            </a:r>
          </a:p>
          <a:p>
            <a:pPr marL="0" indent="0" algn="just">
              <a:buNone/>
            </a:pPr>
            <a:r>
              <a:rPr lang="nl-BE" sz="2000" dirty="0">
                <a:latin typeface="Franklin Gothic Book" panose="020B0503020102020204" pitchFamily="34" charset="0"/>
              </a:rPr>
              <a:t>Kwetsbaarheidsbeoordeling zo snel mogelijk, en uiterlijk binnen dertig dagen (nu: ‘binnen een redelijke termijn’)</a:t>
            </a:r>
          </a:p>
          <a:p>
            <a:pPr marL="0" indent="0" algn="just">
              <a:buNone/>
            </a:pPr>
            <a:r>
              <a:rPr lang="nl-BE" sz="2000" dirty="0">
                <a:latin typeface="Franklin Gothic Book" panose="020B0503020102020204" pitchFamily="34" charset="0"/>
              </a:rPr>
              <a:t>Lidstaten zijn verplicht om personeel passende opleiding te geven voor het uitvoeren van deze beoordeling </a:t>
            </a:r>
          </a:p>
          <a:p>
            <a:pPr marL="0" indent="0" algn="just">
              <a:buNone/>
            </a:pPr>
            <a:r>
              <a:rPr lang="nl-BE" sz="2000" b="1" dirty="0">
                <a:latin typeface="Franklin Gothic Book" panose="020B0503020102020204" pitchFamily="34" charset="0"/>
              </a:rPr>
              <a:t>Artikel 26: minderjarigen </a:t>
            </a:r>
          </a:p>
          <a:p>
            <a:pPr marL="0" indent="0" algn="just">
              <a:buNone/>
            </a:pPr>
            <a:r>
              <a:rPr lang="nl-BE" sz="2000" dirty="0">
                <a:latin typeface="Franklin Gothic Book" panose="020B0503020102020204" pitchFamily="34" charset="0"/>
              </a:rPr>
              <a:t>Sterkere garanties voor personen die met minderjarigen werken </a:t>
            </a:r>
          </a:p>
        </p:txBody>
      </p:sp>
    </p:spTree>
    <p:extLst>
      <p:ext uri="{BB962C8B-B14F-4D97-AF65-F5344CB8AC3E}">
        <p14:creationId xmlns:p14="http://schemas.microsoft.com/office/powerpoint/2010/main" val="192617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BC3B-4683-46EB-FFA2-86D362723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2E6EE-A17C-DC78-4840-F2B1ED003BAD}"/>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E5CD2440-8893-F339-774A-53D0FE4B156E}"/>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sz="2100" dirty="0">
                <a:latin typeface="Franklin Gothic Book" panose="020B0503020102020204" pitchFamily="34" charset="0"/>
              </a:rPr>
              <a:t>Reguliere procedure</a:t>
            </a:r>
          </a:p>
          <a:p>
            <a:r>
              <a:rPr lang="nl-BE" sz="2100" dirty="0">
                <a:latin typeface="Franklin Gothic Book" panose="020B0503020102020204" pitchFamily="34" charset="0"/>
              </a:rPr>
              <a:t>Ontvankelijkheidsprocedure</a:t>
            </a:r>
          </a:p>
          <a:p>
            <a:r>
              <a:rPr lang="nl-BE" sz="2100" dirty="0">
                <a:latin typeface="Franklin Gothic Book" panose="020B0503020102020204" pitchFamily="34" charset="0"/>
              </a:rPr>
              <a:t>Speciale procedures</a:t>
            </a:r>
          </a:p>
          <a:p>
            <a:pPr marL="685800" lvl="2">
              <a:spcBef>
                <a:spcPts val="1000"/>
              </a:spcBef>
            </a:pPr>
            <a:r>
              <a:rPr lang="nl-BE" sz="2100" dirty="0">
                <a:solidFill>
                  <a:schemeClr val="tx1"/>
                </a:solidFill>
                <a:latin typeface="Franklin Gothic Book" panose="020B0503020102020204" pitchFamily="34" charset="0"/>
              </a:rPr>
              <a:t>Versnelde procedure</a:t>
            </a:r>
          </a:p>
          <a:p>
            <a:pPr marL="685800" lvl="2">
              <a:spcBef>
                <a:spcPts val="1000"/>
              </a:spcBef>
            </a:pPr>
            <a:r>
              <a:rPr lang="nl-BE" sz="2100" dirty="0">
                <a:solidFill>
                  <a:schemeClr val="tx1"/>
                </a:solidFill>
                <a:latin typeface="Franklin Gothic Book" panose="020B0503020102020204" pitchFamily="34" charset="0"/>
              </a:rPr>
              <a:t>Grensprocedure</a:t>
            </a:r>
          </a:p>
          <a:p>
            <a:pPr marL="685800" lvl="2">
              <a:spcBef>
                <a:spcPts val="1000"/>
              </a:spcBef>
            </a:pPr>
            <a:r>
              <a:rPr lang="nl-BE" sz="2100" dirty="0">
                <a:solidFill>
                  <a:schemeClr val="tx1"/>
                </a:solidFill>
                <a:latin typeface="Franklin Gothic Book" panose="020B0503020102020204" pitchFamily="34" charset="0"/>
              </a:rPr>
              <a:t>Volgend verzoek</a:t>
            </a:r>
          </a:p>
          <a:p>
            <a:pPr marL="685800" lvl="2">
              <a:spcBef>
                <a:spcPts val="1000"/>
              </a:spcBef>
            </a:pPr>
            <a:r>
              <a:rPr lang="nl-BE" sz="2100" dirty="0">
                <a:solidFill>
                  <a:schemeClr val="tx1"/>
                </a:solidFill>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7D26C62A-8828-F9BD-130D-225795D72789}"/>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B005CDB9-B03D-6EF6-0C36-6AF8F01C442E}"/>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100" dirty="0">
                <a:latin typeface="Franklin Gothic Book" panose="020B0503020102020204" pitchFamily="34" charset="0"/>
              </a:rPr>
              <a:t>Algemene wijzigingen</a:t>
            </a:r>
          </a:p>
          <a:p>
            <a:r>
              <a:rPr lang="nl-BE" sz="2100" dirty="0">
                <a:latin typeface="Franklin Gothic Book" panose="020B0503020102020204" pitchFamily="34" charset="0"/>
              </a:rPr>
              <a:t>Beperkingen bewegingsvrijheid en vasthouding</a:t>
            </a:r>
          </a:p>
          <a:p>
            <a:r>
              <a:rPr lang="nl-BE" sz="2000" dirty="0">
                <a:latin typeface="Franklin Gothic Book" panose="020B0503020102020204" pitchFamily="34" charset="0"/>
              </a:rPr>
              <a:t>Rechten van asielzoekers</a:t>
            </a:r>
          </a:p>
          <a:p>
            <a:r>
              <a:rPr lang="nl-BE" sz="2200" dirty="0">
                <a:latin typeface="Franklin Gothic Book" panose="020B0503020102020204" pitchFamily="34" charset="0"/>
              </a:rPr>
              <a:t>Organisatie van de opvang</a:t>
            </a:r>
          </a:p>
          <a:p>
            <a:r>
              <a:rPr lang="nl-BE" sz="2000" dirty="0">
                <a:latin typeface="Franklin Gothic Book" panose="020B0503020102020204" pitchFamily="34" charset="0"/>
              </a:rPr>
              <a:t>Beperken van opvang</a:t>
            </a:r>
          </a:p>
          <a:p>
            <a:r>
              <a:rPr lang="nl-BE" sz="2000" dirty="0">
                <a:latin typeface="Franklin Gothic Book" panose="020B0503020102020204" pitchFamily="34" charset="0"/>
              </a:rPr>
              <a:t>Aandacht voor kwetsbaren</a:t>
            </a:r>
          </a:p>
          <a:p>
            <a:r>
              <a:rPr lang="nl-BE" b="1" dirty="0">
                <a:latin typeface="Franklin Gothic Book" panose="020B0503020102020204" pitchFamily="34" charset="0"/>
              </a:rPr>
              <a:t>Noodplanning</a:t>
            </a:r>
          </a:p>
        </p:txBody>
      </p:sp>
      <p:sp>
        <p:nvSpPr>
          <p:cNvPr id="6" name="TextBox 5">
            <a:extLst>
              <a:ext uri="{FF2B5EF4-FFF2-40B4-BE49-F238E27FC236}">
                <a16:creationId xmlns:a16="http://schemas.microsoft.com/office/drawing/2014/main" id="{79565070-90C2-6E86-7346-E0C25776EA62}"/>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1716000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63100-9C22-561F-DFB4-C7C233661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F7BFD-61EE-A5E5-BE9A-AA26780BF8A9}"/>
              </a:ext>
            </a:extLst>
          </p:cNvPr>
          <p:cNvSpPr>
            <a:spLocks noGrp="1"/>
          </p:cNvSpPr>
          <p:nvPr>
            <p:ph type="title"/>
          </p:nvPr>
        </p:nvSpPr>
        <p:spPr>
          <a:xfrm>
            <a:off x="380999" y="98597"/>
            <a:ext cx="10972799" cy="770153"/>
          </a:xfrm>
        </p:spPr>
        <p:txBody>
          <a:bodyPr/>
          <a:lstStyle/>
          <a:p>
            <a:r>
              <a:rPr lang="nl-BE" dirty="0"/>
              <a:t>Noodplan</a:t>
            </a:r>
          </a:p>
        </p:txBody>
      </p:sp>
      <p:sp>
        <p:nvSpPr>
          <p:cNvPr id="3" name="Content Placeholder 2">
            <a:extLst>
              <a:ext uri="{FF2B5EF4-FFF2-40B4-BE49-F238E27FC236}">
                <a16:creationId xmlns:a16="http://schemas.microsoft.com/office/drawing/2014/main" id="{5757E711-8F1B-C1B7-88E1-865F8F363613}"/>
              </a:ext>
            </a:extLst>
          </p:cNvPr>
          <p:cNvSpPr>
            <a:spLocks noGrp="1"/>
          </p:cNvSpPr>
          <p:nvPr>
            <p:ph idx="1"/>
          </p:nvPr>
        </p:nvSpPr>
        <p:spPr>
          <a:xfrm>
            <a:off x="217225" y="1094210"/>
            <a:ext cx="10972800" cy="5484009"/>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32 verplicht lidstaten om een noodplan op te stellen: </a:t>
            </a:r>
          </a:p>
          <a:p>
            <a:pPr marL="0" indent="0" algn="just">
              <a:buNone/>
            </a:pPr>
            <a:r>
              <a:rPr lang="nl-BE" sz="2000" dirty="0">
                <a:latin typeface="Franklin Gothic Book" panose="020B0503020102020204" pitchFamily="34" charset="0"/>
              </a:rPr>
              <a:t>Het noodplan zet de maatregelen uiteen die moeten worden genomen om te zorgen voor een passende opvang van verzoekers overeenkomstig deze richtlijn, wanneer de lidstaat met een onevenredig aantal verzoekers om internationale bescherming, met inbegrip van niet-begeleide minderjarigen, wordt geconfronteerd.</a:t>
            </a:r>
          </a:p>
          <a:p>
            <a:pPr marL="0" indent="0" algn="just">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2535657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1A590-76C6-40CC-911A-8A7EEACC4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F067F-C013-B0B3-F179-2FFE2BD80198}"/>
              </a:ext>
            </a:extLst>
          </p:cNvPr>
          <p:cNvSpPr>
            <a:spLocks noGrp="1"/>
          </p:cNvSpPr>
          <p:nvPr>
            <p:ph type="title"/>
          </p:nvPr>
        </p:nvSpPr>
        <p:spPr>
          <a:xfrm>
            <a:off x="380999" y="98597"/>
            <a:ext cx="10972799" cy="770153"/>
          </a:xfrm>
        </p:spPr>
        <p:txBody>
          <a:bodyPr/>
          <a:lstStyle/>
          <a:p>
            <a:r>
              <a:rPr lang="nl-BE" dirty="0"/>
              <a:t>Extra: NBMV</a:t>
            </a:r>
          </a:p>
        </p:txBody>
      </p:sp>
      <p:sp>
        <p:nvSpPr>
          <p:cNvPr id="3" name="Content Placeholder 2">
            <a:extLst>
              <a:ext uri="{FF2B5EF4-FFF2-40B4-BE49-F238E27FC236}">
                <a16:creationId xmlns:a16="http://schemas.microsoft.com/office/drawing/2014/main" id="{D2E683D7-0823-8072-32DD-58BEC736831A}"/>
              </a:ext>
            </a:extLst>
          </p:cNvPr>
          <p:cNvSpPr>
            <a:spLocks noGrp="1"/>
          </p:cNvSpPr>
          <p:nvPr>
            <p:ph idx="1"/>
          </p:nvPr>
        </p:nvSpPr>
        <p:spPr>
          <a:xfrm>
            <a:off x="244521" y="985028"/>
            <a:ext cx="10972800" cy="5774375"/>
          </a:xfrm>
          <a:solidFill>
            <a:schemeClr val="bg1"/>
          </a:solidFill>
        </p:spPr>
        <p:txBody>
          <a:bodyPr vert="horz" lIns="91440" tIns="45720" rIns="91440" bIns="45720" rtlCol="0" anchor="t">
            <a:noAutofit/>
          </a:bodyPr>
          <a:lstStyle/>
          <a:p>
            <a:pPr marL="0" indent="0" algn="just">
              <a:buNone/>
            </a:pPr>
            <a:r>
              <a:rPr lang="nl-BE" sz="2000" b="1" dirty="0">
                <a:latin typeface="Franklin Gothic Book" panose="020B0503020102020204" pitchFamily="34" charset="0"/>
              </a:rPr>
              <a:t>Artikel 23 APR: bijzondere waarborgen voor NBMV</a:t>
            </a:r>
          </a:p>
          <a:p>
            <a:pPr marL="0" indent="0" algn="just">
              <a:buNone/>
            </a:pPr>
            <a:r>
              <a:rPr lang="nl-BE" sz="2000" dirty="0">
                <a:latin typeface="Franklin Gothic Book" panose="020B0503020102020204" pitchFamily="34" charset="0"/>
              </a:rPr>
              <a:t>Aanwijzing voogd binnen 15 werkdagen na doen van het VIB</a:t>
            </a:r>
          </a:p>
          <a:p>
            <a:pPr marL="0" indent="0" algn="just">
              <a:buNone/>
            </a:pPr>
            <a:r>
              <a:rPr lang="nl-BE" sz="2000" dirty="0">
                <a:latin typeface="Franklin Gothic Book" panose="020B0503020102020204" pitchFamily="34" charset="0"/>
              </a:rPr>
              <a:t>Betere taakomschrijving en vereisten van voogden</a:t>
            </a:r>
          </a:p>
          <a:p>
            <a:pPr marL="0" indent="0" algn="just">
              <a:buNone/>
            </a:pPr>
            <a:endParaRPr lang="nl-BE" sz="2000" dirty="0">
              <a:latin typeface="Franklin Gothic Book" panose="020B0503020102020204" pitchFamily="34" charset="0"/>
            </a:endParaRPr>
          </a:p>
          <a:p>
            <a:pPr marL="0" indent="0" algn="just">
              <a:buNone/>
            </a:pPr>
            <a:r>
              <a:rPr lang="nl-BE" sz="2000" b="1" dirty="0">
                <a:latin typeface="Franklin Gothic Book" panose="020B0503020102020204" pitchFamily="34" charset="0"/>
              </a:rPr>
              <a:t>Artikel 25 APR: multidisciplinair leeftijdsonderzoek</a:t>
            </a:r>
          </a:p>
          <a:p>
            <a:pPr marL="0" indent="0" algn="just">
              <a:buNone/>
            </a:pPr>
            <a:r>
              <a:rPr lang="nl-BE" sz="2000" dirty="0">
                <a:latin typeface="Franklin Gothic Book" panose="020B0503020102020204" pitchFamily="34" charset="0"/>
              </a:rPr>
              <a:t>In eerste fase twijfel over minderjarigheid wegnemen via multidisciplinair leeftijdsonderzoek, enkel hierna mogelijk om over te gaan tot medisch onderzoek als laatste uitweg</a:t>
            </a:r>
          </a:p>
          <a:p>
            <a:pPr marL="0" indent="0" algn="just">
              <a:buNone/>
            </a:pPr>
            <a:r>
              <a:rPr lang="nl-BE" sz="2000" dirty="0">
                <a:latin typeface="Franklin Gothic Book" panose="020B0503020102020204" pitchFamily="34" charset="0"/>
              </a:rPr>
              <a:t>CGVS wordt uitvoerende autoriteit voor leeftijdsonderzoek NBMV met een verzoek om IB</a:t>
            </a:r>
          </a:p>
          <a:p>
            <a:pPr marL="0" indent="0" algn="just">
              <a:buNone/>
            </a:pPr>
            <a:r>
              <a:rPr lang="nl-BE" sz="2000" dirty="0">
                <a:latin typeface="Franklin Gothic Book" panose="020B0503020102020204" pitchFamily="34" charset="0"/>
              </a:rPr>
              <a:t>Dienst Voogdij blijft uitvoerende autoriteit voor ‘andere’ NBMV.</a:t>
            </a:r>
          </a:p>
          <a:p>
            <a:pPr marL="0" indent="0" algn="just">
              <a:buNone/>
            </a:pPr>
            <a:endParaRPr lang="nl-BE" sz="2000" dirty="0">
              <a:latin typeface="Franklin Gothic Book" panose="020B0503020102020204" pitchFamily="34" charset="0"/>
            </a:endParaRPr>
          </a:p>
          <a:p>
            <a:pPr marL="0" indent="0" algn="just">
              <a:buNone/>
            </a:pPr>
            <a:r>
              <a:rPr lang="nl-BE" sz="2000" b="1" dirty="0">
                <a:latin typeface="Franklin Gothic Book" panose="020B0503020102020204" pitchFamily="34" charset="0"/>
              </a:rPr>
              <a:t>Artikel 27 Opvangrichtlijn: niet begeleide minderjarigen</a:t>
            </a:r>
          </a:p>
          <a:p>
            <a:pPr marL="0" indent="0" algn="just">
              <a:buNone/>
            </a:pPr>
            <a:r>
              <a:rPr lang="nl-BE" sz="2000" dirty="0">
                <a:latin typeface="Franklin Gothic Book" panose="020B0503020102020204" pitchFamily="34" charset="0"/>
              </a:rPr>
              <a:t>Binnen 15 werkdagen na verzoek, aanwijzen van een vertegenwoordiger. Lidstaten moet in hun noodplan maatregelen opnemen die verzekeren dat er voldoende vertegenwoordigers zijn. </a:t>
            </a:r>
          </a:p>
          <a:p>
            <a:pPr marL="0" indent="0" algn="just">
              <a:buNone/>
            </a:pPr>
            <a:r>
              <a:rPr lang="nl-BE" sz="2000" dirty="0">
                <a:latin typeface="Franklin Gothic Book" panose="020B0503020102020204" pitchFamily="34" charset="0"/>
              </a:rPr>
              <a:t>Bij een hoog aantal verzoeken, kan aanwijzing met maximaal 10 werkdagen uitgesteld worden.</a:t>
            </a:r>
          </a:p>
          <a:p>
            <a:pPr marL="0" indent="0" algn="just">
              <a:buNone/>
            </a:pPr>
            <a:r>
              <a:rPr lang="nl-BE" sz="2000" dirty="0">
                <a:latin typeface="Franklin Gothic Book" panose="020B0503020102020204" pitchFamily="34" charset="0"/>
              </a:rPr>
              <a:t>Extra waarborgen over opleiding en kwaliteitsbewaking van vertegenwoordigers</a:t>
            </a:r>
          </a:p>
          <a:p>
            <a:pPr marL="0" indent="0" algn="just">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254954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148D-AE38-861C-52DC-2CB539FAC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D382B-AA31-3B6A-DE5B-888D78468A94}"/>
              </a:ext>
            </a:extLst>
          </p:cNvPr>
          <p:cNvSpPr>
            <a:spLocks noGrp="1"/>
          </p:cNvSpPr>
          <p:nvPr>
            <p:ph type="title"/>
          </p:nvPr>
        </p:nvSpPr>
        <p:spPr/>
        <p:txBody>
          <a:bodyPr/>
          <a:lstStyle/>
          <a:p>
            <a:r>
              <a:rPr lang="nl-BE" dirty="0"/>
              <a:t>Algemene wijzigingen</a:t>
            </a:r>
          </a:p>
        </p:txBody>
      </p:sp>
      <p:sp>
        <p:nvSpPr>
          <p:cNvPr id="3" name="Content Placeholder 2">
            <a:extLst>
              <a:ext uri="{FF2B5EF4-FFF2-40B4-BE49-F238E27FC236}">
                <a16:creationId xmlns:a16="http://schemas.microsoft.com/office/drawing/2014/main" id="{B02B5390-AC9C-4251-632B-E122AADC5320}"/>
              </a:ext>
            </a:extLst>
          </p:cNvPr>
          <p:cNvSpPr>
            <a:spLocks noGrp="1"/>
          </p:cNvSpPr>
          <p:nvPr>
            <p:ph idx="1"/>
          </p:nvPr>
        </p:nvSpPr>
        <p:spPr>
          <a:xfrm>
            <a:off x="609600" y="1790248"/>
            <a:ext cx="10972800" cy="3850240"/>
          </a:xfrm>
        </p:spPr>
        <p:txBody>
          <a:bodyPr vert="horz" lIns="91440" tIns="45720" rIns="91440" bIns="45720" rtlCol="0" anchor="t">
            <a:noAutofit/>
          </a:bodyPr>
          <a:lstStyle/>
          <a:p>
            <a:pPr marL="0" indent="0">
              <a:buNone/>
            </a:pPr>
            <a:r>
              <a:rPr lang="nl-BE" sz="2000" b="1" u="sng" dirty="0">
                <a:latin typeface="Franklin Gothic Book" panose="020B0503020102020204" pitchFamily="34" charset="0"/>
              </a:rPr>
              <a:t>Artikel 13: Aanpassingen aan het persoonlijk onderhoud</a:t>
            </a:r>
          </a:p>
          <a:p>
            <a:pPr marL="0" indent="0">
              <a:buNone/>
            </a:pPr>
            <a:r>
              <a:rPr lang="nl-BE" sz="2000" dirty="0">
                <a:latin typeface="Franklin Gothic Book" panose="020B0503020102020204" pitchFamily="34" charset="0"/>
              </a:rPr>
              <a:t>Biedt kansen voor een meer transparant persoonlijk onderhoud</a:t>
            </a:r>
          </a:p>
          <a:p>
            <a:pPr lvl="1"/>
            <a:r>
              <a:rPr lang="nl-BE" sz="2000" dirty="0">
                <a:latin typeface="Franklin Gothic Book" panose="020B0503020102020204" pitchFamily="34" charset="0"/>
              </a:rPr>
              <a:t>Optionele aanwezigheid van cultureel bemiddelaar</a:t>
            </a:r>
          </a:p>
          <a:p>
            <a:pPr lvl="1"/>
            <a:r>
              <a:rPr lang="nl-BE" sz="2000" dirty="0">
                <a:latin typeface="Franklin Gothic Book" panose="020B0503020102020204" pitchFamily="34" charset="0"/>
              </a:rPr>
              <a:t>Verplichte aanwezigheid van juridisch adviseur </a:t>
            </a:r>
          </a:p>
          <a:p>
            <a:pPr lvl="1"/>
            <a:r>
              <a:rPr lang="nl-BE" sz="2000" dirty="0">
                <a:latin typeface="Franklin Gothic Book" panose="020B0503020102020204" pitchFamily="34" charset="0"/>
              </a:rPr>
              <a:t>Aandachtspunt is mogelijkheid om videoconferentie te organiseren</a:t>
            </a:r>
          </a:p>
          <a:p>
            <a:pPr lvl="1"/>
            <a:r>
              <a:rPr lang="nl-BE" sz="2000" dirty="0">
                <a:latin typeface="Franklin Gothic Book" panose="020B0503020102020204" pitchFamily="34" charset="0"/>
              </a:rPr>
              <a:t>Verslag en opname van het persoonlijk onderhoud: verslag beschikbaar tijdens administratieve fase, opname tijdens beroepsfase</a:t>
            </a:r>
          </a:p>
          <a:p>
            <a:pPr marL="457200" lvl="1"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Meer mogelijkheden om onderhoud te schrappen</a:t>
            </a:r>
          </a:p>
          <a:p>
            <a:pPr lvl="1"/>
            <a:r>
              <a:rPr lang="nl-BE" sz="2000" dirty="0">
                <a:latin typeface="Franklin Gothic Book" panose="020B0503020102020204" pitchFamily="34" charset="0"/>
              </a:rPr>
              <a:t>Beslissingsautoriteit niet ontvankelijk kan verklaren op basis van beschikbare bewijsmateriaal</a:t>
            </a:r>
          </a:p>
          <a:p>
            <a:pPr lvl="1"/>
            <a:r>
              <a:rPr lang="nl-BE" sz="2000" dirty="0">
                <a:latin typeface="Franklin Gothic Book" panose="020B0503020102020204" pitchFamily="34" charset="0"/>
              </a:rPr>
              <a:t>Onderzoek naar nieuwe elementen kan gebeuren op basis van schriftelijke toelichtingen</a:t>
            </a:r>
          </a:p>
          <a:p>
            <a:pPr lvl="1"/>
            <a:r>
              <a:rPr lang="nl-BE" sz="2000" dirty="0">
                <a:latin typeface="Franklin Gothic Book" panose="020B0503020102020204" pitchFamily="34" charset="0"/>
              </a:rPr>
              <a:t>Beslissingsautoriteit niet-ontvankelijk verklaart voor M-status</a:t>
            </a:r>
          </a:p>
          <a:p>
            <a:endParaRPr lang="nl-BE" sz="2000" dirty="0">
              <a:latin typeface="Franklin Gothic Book" panose="020B0503020102020204" pitchFamily="34" charset="0"/>
            </a:endParaRPr>
          </a:p>
          <a:p>
            <a:pPr lvl="2"/>
            <a:endParaRPr lang="nl-BE" dirty="0">
              <a:latin typeface="Franklin Gothic Book" panose="020B0503020102020204" pitchFamily="34" charset="0"/>
            </a:endParaRPr>
          </a:p>
        </p:txBody>
      </p:sp>
    </p:spTree>
    <p:extLst>
      <p:ext uri="{BB962C8B-B14F-4D97-AF65-F5344CB8AC3E}">
        <p14:creationId xmlns:p14="http://schemas.microsoft.com/office/powerpoint/2010/main" val="358356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55DE3-8EA5-3FC1-88C9-AF9EA35FE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7E5CB-ADCC-4C2D-263B-9DA52B0DE9A8}"/>
              </a:ext>
            </a:extLst>
          </p:cNvPr>
          <p:cNvSpPr>
            <a:spLocks noGrp="1"/>
          </p:cNvSpPr>
          <p:nvPr>
            <p:ph type="title"/>
          </p:nvPr>
        </p:nvSpPr>
        <p:spPr/>
        <p:txBody>
          <a:bodyPr/>
          <a:lstStyle/>
          <a:p>
            <a:r>
              <a:rPr lang="nl-BE" dirty="0"/>
              <a:t>Algemene wijzigingen</a:t>
            </a:r>
          </a:p>
        </p:txBody>
      </p:sp>
      <p:sp>
        <p:nvSpPr>
          <p:cNvPr id="3" name="Content Placeholder 2">
            <a:extLst>
              <a:ext uri="{FF2B5EF4-FFF2-40B4-BE49-F238E27FC236}">
                <a16:creationId xmlns:a16="http://schemas.microsoft.com/office/drawing/2014/main" id="{A9743B5C-0B4E-D623-31B1-2B5D9CB19DD9}"/>
              </a:ext>
            </a:extLst>
          </p:cNvPr>
          <p:cNvSpPr>
            <a:spLocks noGrp="1"/>
          </p:cNvSpPr>
          <p:nvPr>
            <p:ph idx="1"/>
          </p:nvPr>
        </p:nvSpPr>
        <p:spPr>
          <a:xfrm>
            <a:off x="380999" y="1722009"/>
            <a:ext cx="10972800" cy="3850240"/>
          </a:xfrm>
        </p:spPr>
        <p:txBody>
          <a:bodyPr vert="horz" lIns="91440" tIns="45720" rIns="91440" bIns="45720" rtlCol="0" anchor="t">
            <a:normAutofit lnSpcReduction="10000"/>
          </a:bodyPr>
          <a:lstStyle/>
          <a:p>
            <a:pPr marL="0" indent="0">
              <a:buNone/>
            </a:pPr>
            <a:r>
              <a:rPr lang="nl-BE" sz="2000" b="1" u="sng" dirty="0">
                <a:latin typeface="Franklin Gothic Book" panose="020B0503020102020204" pitchFamily="34" charset="0"/>
              </a:rPr>
              <a:t>Duidelijkere omschrijving van registratieproces (artikels 26 -33)</a:t>
            </a:r>
          </a:p>
          <a:p>
            <a:pPr marL="0" indent="0">
              <a:buNone/>
            </a:pPr>
            <a:r>
              <a:rPr lang="nl-BE" sz="2000" dirty="0">
                <a:latin typeface="Franklin Gothic Book" panose="020B0503020102020204" pitchFamily="34" charset="0"/>
              </a:rPr>
              <a:t>Onderscheid tussen doen (loutere verklaring), registratie (door DVZ) en indiening (door verzoeker)</a:t>
            </a:r>
          </a:p>
          <a:p>
            <a:r>
              <a:rPr lang="nl-BE" sz="2000" dirty="0">
                <a:latin typeface="Franklin Gothic Book" panose="020B0503020102020204" pitchFamily="34" charset="0"/>
              </a:rPr>
              <a:t>Omzetting van </a:t>
            </a:r>
            <a:r>
              <a:rPr lang="nl-BE" sz="2000" dirty="0" err="1">
                <a:latin typeface="Franklin Gothic Book" panose="020B0503020102020204" pitchFamily="34" charset="0"/>
              </a:rPr>
              <a:t>HvJ</a:t>
            </a:r>
            <a:r>
              <a:rPr lang="nl-BE" sz="2000" dirty="0">
                <a:latin typeface="Franklin Gothic Book" panose="020B0503020102020204" pitchFamily="34" charset="0"/>
              </a:rPr>
              <a:t> rechtspraak over vraag wanneer iemand een verzoek ‘doet’</a:t>
            </a:r>
          </a:p>
          <a:p>
            <a:r>
              <a:rPr lang="nl-BE" sz="2000" dirty="0">
                <a:latin typeface="Franklin Gothic Book" panose="020B0503020102020204" pitchFamily="34" charset="0"/>
              </a:rPr>
              <a:t>Duidelijke termijnen voor het proces met goed omschreven verplichtingen van autoriteiten</a:t>
            </a:r>
          </a:p>
          <a:p>
            <a:pPr marL="0" indent="0">
              <a:buNone/>
            </a:pPr>
            <a:endParaRPr lang="nl-BE" sz="2000" dirty="0">
              <a:latin typeface="Franklin Gothic Book" panose="020B0503020102020204" pitchFamily="34" charset="0"/>
            </a:endParaRPr>
          </a:p>
          <a:p>
            <a:pPr marL="0" indent="0">
              <a:buNone/>
            </a:pPr>
            <a:r>
              <a:rPr lang="nl-BE" sz="2000" b="1" u="sng" dirty="0">
                <a:latin typeface="Franklin Gothic Book" panose="020B0503020102020204" pitchFamily="34" charset="0"/>
              </a:rPr>
              <a:t>Kortere behandelingstermijnen (artikel 35)</a:t>
            </a:r>
          </a:p>
          <a:p>
            <a:pPr marL="0" indent="0">
              <a:buNone/>
            </a:pPr>
            <a:r>
              <a:rPr lang="nl-BE" sz="2000" dirty="0">
                <a:latin typeface="Franklin Gothic Book" panose="020B0503020102020204" pitchFamily="34" charset="0"/>
              </a:rPr>
              <a:t>Twee maanden voor ontvankelijkheidsonderzoek, verlengbaar met twee maanden (nieuw)</a:t>
            </a:r>
          </a:p>
          <a:p>
            <a:pPr marL="0" indent="0">
              <a:buNone/>
            </a:pPr>
            <a:r>
              <a:rPr lang="nl-BE" sz="2000" dirty="0">
                <a:latin typeface="Franklin Gothic Book" panose="020B0503020102020204" pitchFamily="34" charset="0"/>
              </a:rPr>
              <a:t>Versnelde behandelingsprocedure moet afgerond zijn binnen drie maanden (nu nationale bevoegdheid)</a:t>
            </a:r>
            <a:endParaRPr lang="nl-BE" sz="2000" u="sng" dirty="0">
              <a:latin typeface="Franklin Gothic Book" panose="020B0503020102020204" pitchFamily="34" charset="0"/>
            </a:endParaRPr>
          </a:p>
          <a:p>
            <a:pPr marL="0" indent="0">
              <a:buNone/>
            </a:pPr>
            <a:r>
              <a:rPr lang="nl-BE" sz="2000" dirty="0">
                <a:latin typeface="Franklin Gothic Book" panose="020B0503020102020204" pitchFamily="34" charset="0"/>
              </a:rPr>
              <a:t>Zes maanden voor beslissingen ten gronde in ‘reguliere procedure’, verlengbaar met zes (nu negen) maanden. Uiterlijk een beslissing binnen 21 maanden. </a:t>
            </a:r>
          </a:p>
          <a:p>
            <a:endParaRPr lang="nl-BE" sz="2000" dirty="0">
              <a:latin typeface="Franklin Gothic Book" panose="020B0503020102020204" pitchFamily="34" charset="0"/>
            </a:endParaRPr>
          </a:p>
          <a:p>
            <a:pPr lvl="2"/>
            <a:endParaRPr lang="nl-BE" dirty="0">
              <a:latin typeface="Franklin Gothic Book" panose="020B0503020102020204" pitchFamily="34" charset="0"/>
            </a:endParaRPr>
          </a:p>
        </p:txBody>
      </p:sp>
    </p:spTree>
    <p:extLst>
      <p:ext uri="{BB962C8B-B14F-4D97-AF65-F5344CB8AC3E}">
        <p14:creationId xmlns:p14="http://schemas.microsoft.com/office/powerpoint/2010/main" val="138210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A6F9-393E-508A-DBB5-FBDB27D18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E5B0E-D2DA-0002-38C7-9F4B009FD9C1}"/>
              </a:ext>
            </a:extLst>
          </p:cNvPr>
          <p:cNvSpPr>
            <a:spLocks noGrp="1"/>
          </p:cNvSpPr>
          <p:nvPr>
            <p:ph type="title"/>
          </p:nvPr>
        </p:nvSpPr>
        <p:spPr>
          <a:xfrm>
            <a:off x="380998" y="0"/>
            <a:ext cx="10972799" cy="770153"/>
          </a:xfrm>
        </p:spPr>
        <p:txBody>
          <a:bodyPr/>
          <a:lstStyle/>
          <a:p>
            <a:r>
              <a:rPr lang="nl-BE" dirty="0"/>
              <a:t>Algemene wijzigingen</a:t>
            </a:r>
          </a:p>
        </p:txBody>
      </p:sp>
      <p:sp>
        <p:nvSpPr>
          <p:cNvPr id="3" name="Content Placeholder 2">
            <a:extLst>
              <a:ext uri="{FF2B5EF4-FFF2-40B4-BE49-F238E27FC236}">
                <a16:creationId xmlns:a16="http://schemas.microsoft.com/office/drawing/2014/main" id="{DF7A4CD6-179B-9A6C-F051-EB21BB6A525C}"/>
              </a:ext>
            </a:extLst>
          </p:cNvPr>
          <p:cNvSpPr>
            <a:spLocks noGrp="1"/>
          </p:cNvSpPr>
          <p:nvPr>
            <p:ph idx="1"/>
          </p:nvPr>
        </p:nvSpPr>
        <p:spPr>
          <a:xfrm>
            <a:off x="380997" y="770153"/>
            <a:ext cx="10972800" cy="3850240"/>
          </a:xfrm>
        </p:spPr>
        <p:txBody>
          <a:bodyPr vert="horz" lIns="91440" tIns="45720" rIns="91440" bIns="45720" rtlCol="0" anchor="t">
            <a:normAutofit/>
          </a:bodyPr>
          <a:lstStyle/>
          <a:p>
            <a:pPr marL="0" indent="0">
              <a:buNone/>
            </a:pPr>
            <a:r>
              <a:rPr lang="nl-BE" sz="2000" b="1" u="sng" dirty="0">
                <a:latin typeface="Franklin Gothic Book" panose="020B0503020102020204" pitchFamily="34" charset="0"/>
              </a:rPr>
              <a:t>Kortere behandelingstermijnen (artikel 35)</a:t>
            </a:r>
          </a:p>
          <a:p>
            <a:pPr marL="0" indent="0">
              <a:buNone/>
            </a:pPr>
            <a:endParaRPr lang="nl-BE" sz="2400" dirty="0">
              <a:latin typeface="Franklin Gothic Book" panose="020B0503020102020204" pitchFamily="34" charset="0"/>
            </a:endParaRPr>
          </a:p>
          <a:p>
            <a:pPr lvl="2"/>
            <a:endParaRPr lang="nl-BE" sz="1600" dirty="0">
              <a:latin typeface="Franklin Gothic Book" panose="020B0503020102020204" pitchFamily="34" charset="0"/>
            </a:endParaRPr>
          </a:p>
        </p:txBody>
      </p:sp>
      <p:graphicFrame>
        <p:nvGraphicFramePr>
          <p:cNvPr id="4" name="Table 3">
            <a:extLst>
              <a:ext uri="{FF2B5EF4-FFF2-40B4-BE49-F238E27FC236}">
                <a16:creationId xmlns:a16="http://schemas.microsoft.com/office/drawing/2014/main" id="{D6F1E37E-0B63-C60A-0192-9ACCE4A4F6D6}"/>
              </a:ext>
            </a:extLst>
          </p:cNvPr>
          <p:cNvGraphicFramePr>
            <a:graphicFrameLocks noGrp="1"/>
          </p:cNvGraphicFramePr>
          <p:nvPr>
            <p:extLst>
              <p:ext uri="{D42A27DB-BD31-4B8C-83A1-F6EECF244321}">
                <p14:modId xmlns:p14="http://schemas.microsoft.com/office/powerpoint/2010/main" val="3911198949"/>
              </p:ext>
            </p:extLst>
          </p:nvPr>
        </p:nvGraphicFramePr>
        <p:xfrm>
          <a:off x="380996" y="1137238"/>
          <a:ext cx="11301488" cy="5582920"/>
        </p:xfrm>
        <a:graphic>
          <a:graphicData uri="http://schemas.openxmlformats.org/drawingml/2006/table">
            <a:tbl>
              <a:tblPr firstRow="1" bandRow="1">
                <a:tableStyleId>{21E4AEA4-8DFA-4A89-87EB-49C32662AFE0}</a:tableStyleId>
              </a:tblPr>
              <a:tblGrid>
                <a:gridCol w="2825372">
                  <a:extLst>
                    <a:ext uri="{9D8B030D-6E8A-4147-A177-3AD203B41FA5}">
                      <a16:colId xmlns:a16="http://schemas.microsoft.com/office/drawing/2014/main" val="1299192042"/>
                    </a:ext>
                  </a:extLst>
                </a:gridCol>
                <a:gridCol w="2825372">
                  <a:extLst>
                    <a:ext uri="{9D8B030D-6E8A-4147-A177-3AD203B41FA5}">
                      <a16:colId xmlns:a16="http://schemas.microsoft.com/office/drawing/2014/main" val="2810726383"/>
                    </a:ext>
                  </a:extLst>
                </a:gridCol>
                <a:gridCol w="2825372">
                  <a:extLst>
                    <a:ext uri="{9D8B030D-6E8A-4147-A177-3AD203B41FA5}">
                      <a16:colId xmlns:a16="http://schemas.microsoft.com/office/drawing/2014/main" val="2139187992"/>
                    </a:ext>
                  </a:extLst>
                </a:gridCol>
                <a:gridCol w="2825372">
                  <a:extLst>
                    <a:ext uri="{9D8B030D-6E8A-4147-A177-3AD203B41FA5}">
                      <a16:colId xmlns:a16="http://schemas.microsoft.com/office/drawing/2014/main" val="1505180792"/>
                    </a:ext>
                  </a:extLst>
                </a:gridCol>
              </a:tblGrid>
              <a:tr h="370840">
                <a:tc>
                  <a:txBody>
                    <a:bodyPr/>
                    <a:lstStyle/>
                    <a:p>
                      <a:r>
                        <a:rPr lang="nl-BE" dirty="0"/>
                        <a:t>Type procedure</a:t>
                      </a:r>
                    </a:p>
                  </a:txBody>
                  <a:tcPr/>
                </a:tc>
                <a:tc>
                  <a:txBody>
                    <a:bodyPr/>
                    <a:lstStyle/>
                    <a:p>
                      <a:r>
                        <a:rPr lang="nl-BE" dirty="0"/>
                        <a:t>Opgelegde termijn</a:t>
                      </a:r>
                    </a:p>
                  </a:txBody>
                  <a:tcPr/>
                </a:tc>
                <a:tc>
                  <a:txBody>
                    <a:bodyPr/>
                    <a:lstStyle/>
                    <a:p>
                      <a:r>
                        <a:rPr lang="nl-BE" dirty="0"/>
                        <a:t>Mogelijke verlenging</a:t>
                      </a:r>
                    </a:p>
                  </a:txBody>
                  <a:tcPr/>
                </a:tc>
                <a:tc>
                  <a:txBody>
                    <a:bodyPr/>
                    <a:lstStyle/>
                    <a:p>
                      <a:r>
                        <a:rPr lang="nl-BE" dirty="0"/>
                        <a:t>Oude termijn</a:t>
                      </a:r>
                    </a:p>
                  </a:txBody>
                  <a:tcPr/>
                </a:tc>
                <a:extLst>
                  <a:ext uri="{0D108BD9-81ED-4DB2-BD59-A6C34878D82A}">
                    <a16:rowId xmlns:a16="http://schemas.microsoft.com/office/drawing/2014/main" val="3844655704"/>
                  </a:ext>
                </a:extLst>
              </a:tr>
              <a:tr h="370840">
                <a:tc>
                  <a:txBody>
                    <a:bodyPr/>
                    <a:lstStyle/>
                    <a:p>
                      <a:r>
                        <a:rPr lang="nl-BE" dirty="0"/>
                        <a:t>Ontvankelijkheidsprocedure</a:t>
                      </a:r>
                    </a:p>
                  </a:txBody>
                  <a:tcPr/>
                </a:tc>
                <a:tc>
                  <a:txBody>
                    <a:bodyPr/>
                    <a:lstStyle/>
                    <a:p>
                      <a:r>
                        <a:rPr lang="nl-BE" dirty="0"/>
                        <a:t>2 maanden vanaf indiening </a:t>
                      </a:r>
                      <a:r>
                        <a:rPr lang="nl-BE" b="1" dirty="0"/>
                        <a:t>(35.1)</a:t>
                      </a:r>
                    </a:p>
                  </a:txBody>
                  <a:tcPr/>
                </a:tc>
                <a:tc>
                  <a:txBody>
                    <a:bodyPr/>
                    <a:lstStyle/>
                    <a:p>
                      <a:r>
                        <a:rPr lang="nl-BE" dirty="0"/>
                        <a:t>2 maanden </a:t>
                      </a:r>
                      <a:r>
                        <a:rPr lang="nl-BE" b="1" dirty="0"/>
                        <a:t>(35.2)</a:t>
                      </a:r>
                    </a:p>
                  </a:txBody>
                  <a:tcPr/>
                </a:tc>
                <a:tc>
                  <a:txBody>
                    <a:bodyPr/>
                    <a:lstStyle/>
                    <a:p>
                      <a:r>
                        <a:rPr lang="nl-BE" dirty="0"/>
                        <a:t>Geen termijn</a:t>
                      </a:r>
                    </a:p>
                  </a:txBody>
                  <a:tcPr/>
                </a:tc>
                <a:extLst>
                  <a:ext uri="{0D108BD9-81ED-4DB2-BD59-A6C34878D82A}">
                    <a16:rowId xmlns:a16="http://schemas.microsoft.com/office/drawing/2014/main" val="2434179074"/>
                  </a:ext>
                </a:extLst>
              </a:tr>
              <a:tr h="370840">
                <a:tc>
                  <a:txBody>
                    <a:bodyPr/>
                    <a:lstStyle/>
                    <a:p>
                      <a:r>
                        <a:rPr lang="nl-BE" dirty="0"/>
                        <a:t>Ontvankelijkheidsprocedure onder artikel 38.1.e</a:t>
                      </a:r>
                    </a:p>
                  </a:txBody>
                  <a:tcPr/>
                </a:tc>
                <a:tc>
                  <a:txBody>
                    <a:bodyPr/>
                    <a:lstStyle/>
                    <a:p>
                      <a:r>
                        <a:rPr lang="nl-BE" dirty="0"/>
                        <a:t>10 werkdagen </a:t>
                      </a:r>
                      <a:r>
                        <a:rPr lang="nl-BE" b="1" dirty="0"/>
                        <a:t>(35.1)</a:t>
                      </a:r>
                    </a:p>
                  </a:txBody>
                  <a:tcPr/>
                </a:tc>
                <a:tc>
                  <a:txBody>
                    <a:bodyPr/>
                    <a:lstStyle/>
                    <a:p>
                      <a:r>
                        <a:rPr lang="nl-BE" dirty="0"/>
                        <a:t>Geen</a:t>
                      </a:r>
                    </a:p>
                  </a:txBody>
                  <a:tcPr/>
                </a:tc>
                <a:tc>
                  <a:txBody>
                    <a:bodyPr/>
                    <a:lstStyle/>
                    <a:p>
                      <a:r>
                        <a:rPr lang="nl-BE" dirty="0"/>
                        <a:t>Geen termijn</a:t>
                      </a:r>
                    </a:p>
                  </a:txBody>
                  <a:tcPr/>
                </a:tc>
                <a:extLst>
                  <a:ext uri="{0D108BD9-81ED-4DB2-BD59-A6C34878D82A}">
                    <a16:rowId xmlns:a16="http://schemas.microsoft.com/office/drawing/2014/main" val="1383255452"/>
                  </a:ext>
                </a:extLst>
              </a:tr>
              <a:tr h="370840">
                <a:tc>
                  <a:txBody>
                    <a:bodyPr/>
                    <a:lstStyle/>
                    <a:p>
                      <a:r>
                        <a:rPr lang="nl-BE" dirty="0"/>
                        <a:t>Versnelde procedure</a:t>
                      </a:r>
                    </a:p>
                  </a:txBody>
                  <a:tcPr/>
                </a:tc>
                <a:tc>
                  <a:txBody>
                    <a:bodyPr/>
                    <a:lstStyle/>
                    <a:p>
                      <a:r>
                        <a:rPr lang="nl-BE" dirty="0"/>
                        <a:t>3 maanden vanaf indiening </a:t>
                      </a:r>
                      <a:r>
                        <a:rPr lang="nl-BE" b="1" dirty="0"/>
                        <a:t>(35.3)</a:t>
                      </a:r>
                    </a:p>
                  </a:txBody>
                  <a:tcPr/>
                </a:tc>
                <a:tc>
                  <a:txBody>
                    <a:bodyPr/>
                    <a:lstStyle/>
                    <a:p>
                      <a:r>
                        <a:rPr lang="nl-BE" dirty="0"/>
                        <a:t>Geen</a:t>
                      </a:r>
                    </a:p>
                  </a:txBody>
                  <a:tcPr/>
                </a:tc>
                <a:tc>
                  <a:txBody>
                    <a:bodyPr/>
                    <a:lstStyle/>
                    <a:p>
                      <a:r>
                        <a:rPr lang="nl-BE" dirty="0"/>
                        <a:t>Nationale bevoegdheid, ‘redelijke termijn’</a:t>
                      </a:r>
                    </a:p>
                  </a:txBody>
                  <a:tcPr/>
                </a:tc>
                <a:extLst>
                  <a:ext uri="{0D108BD9-81ED-4DB2-BD59-A6C34878D82A}">
                    <a16:rowId xmlns:a16="http://schemas.microsoft.com/office/drawing/2014/main" val="1364195043"/>
                  </a:ext>
                </a:extLst>
              </a:tr>
              <a:tr h="370840">
                <a:tc>
                  <a:txBody>
                    <a:bodyPr/>
                    <a:lstStyle/>
                    <a:p>
                      <a:r>
                        <a:rPr lang="nl-BE" dirty="0"/>
                        <a:t>Reguliere procedure ten gronde</a:t>
                      </a:r>
                    </a:p>
                  </a:txBody>
                  <a:tcPr/>
                </a:tc>
                <a:tc>
                  <a:txBody>
                    <a:bodyPr/>
                    <a:lstStyle/>
                    <a:p>
                      <a:r>
                        <a:rPr lang="nl-BE" dirty="0"/>
                        <a:t>6 maanden vanaf indiening </a:t>
                      </a:r>
                      <a:r>
                        <a:rPr lang="nl-BE" b="1" dirty="0"/>
                        <a:t>(35.4)</a:t>
                      </a:r>
                    </a:p>
                    <a:p>
                      <a:endParaRPr lang="nl-BE" dirty="0"/>
                    </a:p>
                  </a:txBody>
                  <a:tcPr/>
                </a:tc>
                <a:tc>
                  <a:txBody>
                    <a:bodyPr/>
                    <a:lstStyle/>
                    <a:p>
                      <a:r>
                        <a:rPr lang="nl-BE" dirty="0"/>
                        <a:t>6 maanden, uiterlijk 21 maanden </a:t>
                      </a:r>
                      <a:r>
                        <a:rPr lang="nl-BE" b="1" dirty="0"/>
                        <a:t>(35.5 en 35.7)</a:t>
                      </a:r>
                    </a:p>
                  </a:txBody>
                  <a:tcPr/>
                </a:tc>
                <a:tc>
                  <a:txBody>
                    <a:bodyPr/>
                    <a:lstStyle/>
                    <a:p>
                      <a:r>
                        <a:rPr lang="nl-BE" dirty="0"/>
                        <a:t>6 maanden + 9 maanden verlenging + 3 maanden overschrijden, uiterlijk 21 maanden</a:t>
                      </a:r>
                    </a:p>
                  </a:txBody>
                  <a:tcPr/>
                </a:tc>
                <a:extLst>
                  <a:ext uri="{0D108BD9-81ED-4DB2-BD59-A6C34878D82A}">
                    <a16:rowId xmlns:a16="http://schemas.microsoft.com/office/drawing/2014/main" val="2450815082"/>
                  </a:ext>
                </a:extLst>
              </a:tr>
              <a:tr h="370840">
                <a:tc>
                  <a:txBody>
                    <a:bodyPr/>
                    <a:lstStyle/>
                    <a:p>
                      <a:r>
                        <a:rPr lang="nl-BE" dirty="0"/>
                        <a:t>Procedure na terugzending door rechtbank</a:t>
                      </a:r>
                    </a:p>
                  </a:txBody>
                  <a:tcPr/>
                </a:tc>
                <a:tc>
                  <a:txBody>
                    <a:bodyPr/>
                    <a:lstStyle/>
                    <a:p>
                      <a:r>
                        <a:rPr lang="nl-BE" dirty="0"/>
                        <a:t>Nationale bevoegdheid, maar ‘korter dan de in artikel 35 vastgestelde termijnen </a:t>
                      </a:r>
                      <a:r>
                        <a:rPr lang="nl-BE" b="1" dirty="0"/>
                        <a:t>(35.8)</a:t>
                      </a:r>
                    </a:p>
                  </a:txBody>
                  <a:tcPr/>
                </a:tc>
                <a:tc>
                  <a:txBody>
                    <a:bodyPr/>
                    <a:lstStyle/>
                    <a:p>
                      <a:r>
                        <a:rPr lang="nl-BE" dirty="0"/>
                        <a:t>Geen</a:t>
                      </a:r>
                    </a:p>
                  </a:txBody>
                  <a:tcPr/>
                </a:tc>
                <a:tc>
                  <a:txBody>
                    <a:bodyPr/>
                    <a:lstStyle/>
                    <a:p>
                      <a:r>
                        <a:rPr lang="nl-BE" dirty="0"/>
                        <a:t>Geen termijn</a:t>
                      </a:r>
                    </a:p>
                  </a:txBody>
                  <a:tcPr/>
                </a:tc>
                <a:extLst>
                  <a:ext uri="{0D108BD9-81ED-4DB2-BD59-A6C34878D82A}">
                    <a16:rowId xmlns:a16="http://schemas.microsoft.com/office/drawing/2014/main" val="780236703"/>
                  </a:ext>
                </a:extLst>
              </a:tr>
              <a:tr h="370840">
                <a:tc>
                  <a:txBody>
                    <a:bodyPr/>
                    <a:lstStyle/>
                    <a:p>
                      <a:r>
                        <a:rPr lang="nl-BE" dirty="0"/>
                        <a:t>Asielgrensprocedure</a:t>
                      </a:r>
                    </a:p>
                  </a:txBody>
                  <a:tcPr/>
                </a:tc>
                <a:tc>
                  <a:txBody>
                    <a:bodyPr/>
                    <a:lstStyle/>
                    <a:p>
                      <a:r>
                        <a:rPr lang="nl-BE" dirty="0"/>
                        <a:t>12 weken</a:t>
                      </a:r>
                    </a:p>
                  </a:txBody>
                  <a:tcPr/>
                </a:tc>
                <a:tc>
                  <a:txBody>
                    <a:bodyPr/>
                    <a:lstStyle/>
                    <a:p>
                      <a:r>
                        <a:rPr lang="nl-BE" dirty="0"/>
                        <a:t>18 weken bij afwijking onder Crisis &amp; Force Majeure</a:t>
                      </a:r>
                    </a:p>
                  </a:txBody>
                  <a:tcPr/>
                </a:tc>
                <a:tc>
                  <a:txBody>
                    <a:bodyPr/>
                    <a:lstStyle/>
                    <a:p>
                      <a:r>
                        <a:rPr lang="nl-BE" dirty="0"/>
                        <a:t>Geen termijn</a:t>
                      </a:r>
                    </a:p>
                  </a:txBody>
                  <a:tcPr/>
                </a:tc>
                <a:extLst>
                  <a:ext uri="{0D108BD9-81ED-4DB2-BD59-A6C34878D82A}">
                    <a16:rowId xmlns:a16="http://schemas.microsoft.com/office/drawing/2014/main" val="2427951506"/>
                  </a:ext>
                </a:extLst>
              </a:tr>
            </a:tbl>
          </a:graphicData>
        </a:graphic>
      </p:graphicFrame>
    </p:spTree>
    <p:extLst>
      <p:ext uri="{BB962C8B-B14F-4D97-AF65-F5344CB8AC3E}">
        <p14:creationId xmlns:p14="http://schemas.microsoft.com/office/powerpoint/2010/main" val="347527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04D0-E600-A831-A354-D57B68FA4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C69E1-AD92-298A-2612-43EA32C021C5}"/>
              </a:ext>
            </a:extLst>
          </p:cNvPr>
          <p:cNvSpPr>
            <a:spLocks noGrp="1"/>
          </p:cNvSpPr>
          <p:nvPr>
            <p:ph type="title"/>
          </p:nvPr>
        </p:nvSpPr>
        <p:spPr/>
        <p:txBody>
          <a:bodyPr/>
          <a:lstStyle/>
          <a:p>
            <a:r>
              <a:rPr lang="nl-BE" dirty="0"/>
              <a:t>Algemene wijzigingen</a:t>
            </a:r>
          </a:p>
        </p:txBody>
      </p:sp>
      <p:sp>
        <p:nvSpPr>
          <p:cNvPr id="3" name="Content Placeholder 2">
            <a:extLst>
              <a:ext uri="{FF2B5EF4-FFF2-40B4-BE49-F238E27FC236}">
                <a16:creationId xmlns:a16="http://schemas.microsoft.com/office/drawing/2014/main" id="{055174BA-EBFE-3CB3-8EA2-FEA7F7090339}"/>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u="sng" dirty="0"/>
              <a:t>Andere modaliteiten voor het afgeven van beslissingen</a:t>
            </a:r>
          </a:p>
          <a:p>
            <a:pPr marL="0" indent="0">
              <a:buNone/>
            </a:pPr>
            <a:r>
              <a:rPr lang="nl-BE" sz="2000" b="1" dirty="0">
                <a:latin typeface="Franklin Gothic Book" panose="020B0503020102020204" pitchFamily="34" charset="0"/>
              </a:rPr>
              <a:t>Artikel 8.6</a:t>
            </a:r>
            <a:r>
              <a:rPr lang="nl-BE" sz="2000" dirty="0">
                <a:latin typeface="Franklin Gothic Book" panose="020B0503020102020204" pitchFamily="34" charset="0"/>
              </a:rPr>
              <a:t>: De beslissingsautoriteit heeft de mogelijkheid om de beslissing af te geven aan de juridisch adviseur</a:t>
            </a:r>
          </a:p>
          <a:p>
            <a:pPr marL="0" indent="0">
              <a:buNone/>
            </a:pPr>
            <a:endParaRPr lang="nl-BE" sz="2000" dirty="0">
              <a:latin typeface="Franklin Gothic Book" panose="020B0503020102020204" pitchFamily="34" charset="0"/>
            </a:endParaRPr>
          </a:p>
          <a:p>
            <a:pPr marL="0" indent="0">
              <a:buNone/>
            </a:pPr>
            <a:r>
              <a:rPr lang="nl-BE" sz="2000" dirty="0">
                <a:latin typeface="Franklin Gothic Book" panose="020B0503020102020204" pitchFamily="34" charset="0"/>
              </a:rPr>
              <a:t>De betrokkene moet dan op zijn minst geïnformeerd worden over het feit dat er een beslissing werd genomen, in een taal die de betrokkene geacht wordt te begrijpen</a:t>
            </a:r>
          </a:p>
          <a:p>
            <a:pPr marL="0" indent="0">
              <a:buNone/>
            </a:pPr>
            <a:endParaRPr lang="nl-BE" sz="2000" dirty="0">
              <a:latin typeface="Franklin Gothic Book" panose="020B0503020102020204" pitchFamily="34" charset="0"/>
            </a:endParaRPr>
          </a:p>
          <a:p>
            <a:pPr marL="0" indent="0">
              <a:buNone/>
            </a:pPr>
            <a:r>
              <a:rPr lang="nl-BE" sz="2000" b="1" dirty="0">
                <a:latin typeface="Franklin Gothic Book" panose="020B0503020102020204" pitchFamily="34" charset="0"/>
              </a:rPr>
              <a:t>Artikel 37</a:t>
            </a:r>
            <a:r>
              <a:rPr lang="nl-BE" sz="2000" dirty="0">
                <a:latin typeface="Franklin Gothic Book" panose="020B0503020102020204" pitchFamily="34" charset="0"/>
              </a:rPr>
              <a:t>: Afwijzing verzoek om IB en terugkeerbesluit moeten gelijktijdig of ‘zonder onnodige vertraging’ na elkaar afgegeven worden</a:t>
            </a:r>
          </a:p>
          <a:p>
            <a:endParaRPr lang="nl-BE" sz="2400" dirty="0">
              <a:latin typeface="Franklin Gothic Book" panose="020B0503020102020204" pitchFamily="34" charset="0"/>
            </a:endParaRPr>
          </a:p>
          <a:p>
            <a:pPr lvl="2"/>
            <a:endParaRPr lang="nl-BE" sz="1600" dirty="0">
              <a:latin typeface="Franklin Gothic Book" panose="020B0503020102020204" pitchFamily="34" charset="0"/>
            </a:endParaRPr>
          </a:p>
        </p:txBody>
      </p:sp>
    </p:spTree>
    <p:extLst>
      <p:ext uri="{BB962C8B-B14F-4D97-AF65-F5344CB8AC3E}">
        <p14:creationId xmlns:p14="http://schemas.microsoft.com/office/powerpoint/2010/main" val="56313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833C-0392-79F4-000F-BD1BE0FED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4F8D4-96DD-1B6E-8FD3-75CF9E49606D}"/>
              </a:ext>
            </a:extLst>
          </p:cNvPr>
          <p:cNvSpPr>
            <a:spLocks noGrp="1"/>
          </p:cNvSpPr>
          <p:nvPr>
            <p:ph type="title"/>
          </p:nvPr>
        </p:nvSpPr>
        <p:spPr/>
        <p:txBody>
          <a:bodyPr/>
          <a:lstStyle/>
          <a:p>
            <a:r>
              <a:rPr lang="nl-BE" dirty="0"/>
              <a:t>Inhoudstafel</a:t>
            </a:r>
          </a:p>
        </p:txBody>
      </p:sp>
      <p:sp>
        <p:nvSpPr>
          <p:cNvPr id="3" name="Content Placeholder 2">
            <a:extLst>
              <a:ext uri="{FF2B5EF4-FFF2-40B4-BE49-F238E27FC236}">
                <a16:creationId xmlns:a16="http://schemas.microsoft.com/office/drawing/2014/main" id="{7A1EAF03-A9F4-F17E-7E93-A84536225EA9}"/>
              </a:ext>
            </a:extLst>
          </p:cNvPr>
          <p:cNvSpPr>
            <a:spLocks noGrp="1"/>
          </p:cNvSpPr>
          <p:nvPr>
            <p:ph idx="1"/>
          </p:nvPr>
        </p:nvSpPr>
        <p:spPr>
          <a:xfrm>
            <a:off x="572068" y="2185831"/>
            <a:ext cx="3535907" cy="358717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r>
              <a:rPr lang="nl-BE" sz="2000" dirty="0">
                <a:latin typeface="Franklin Gothic Book" panose="020B0503020102020204" pitchFamily="34" charset="0"/>
              </a:rPr>
              <a:t>Overgangsfase</a:t>
            </a:r>
          </a:p>
          <a:p>
            <a:r>
              <a:rPr lang="nl-BE" sz="2000" dirty="0">
                <a:latin typeface="Franklin Gothic Book" panose="020B0503020102020204" pitchFamily="34" charset="0"/>
              </a:rPr>
              <a:t>Algemene wijzigingen</a:t>
            </a:r>
          </a:p>
          <a:p>
            <a:r>
              <a:rPr lang="nl-BE" b="1" dirty="0">
                <a:latin typeface="Franklin Gothic Book" panose="020B0503020102020204" pitchFamily="34" charset="0"/>
              </a:rPr>
              <a:t>Reguliere procedure</a:t>
            </a:r>
          </a:p>
          <a:p>
            <a:r>
              <a:rPr lang="nl-BE" sz="2000" dirty="0">
                <a:latin typeface="Franklin Gothic Book" panose="020B0503020102020204" pitchFamily="34" charset="0"/>
              </a:rPr>
              <a:t>Ontvankelijkheidsprocedure</a:t>
            </a:r>
          </a:p>
          <a:p>
            <a:r>
              <a:rPr lang="nl-BE" sz="2000" dirty="0">
                <a:latin typeface="Franklin Gothic Book" panose="020B0503020102020204" pitchFamily="34" charset="0"/>
              </a:rPr>
              <a:t>Speciale procedures</a:t>
            </a:r>
          </a:p>
          <a:p>
            <a:pPr lvl="1"/>
            <a:r>
              <a:rPr lang="nl-BE" sz="2000" dirty="0">
                <a:latin typeface="Franklin Gothic Book" panose="020B0503020102020204" pitchFamily="34" charset="0"/>
              </a:rPr>
              <a:t>Versnelde procedure</a:t>
            </a:r>
          </a:p>
          <a:p>
            <a:pPr lvl="1"/>
            <a:r>
              <a:rPr lang="nl-BE" sz="2000" dirty="0">
                <a:latin typeface="Franklin Gothic Book" panose="020B0503020102020204" pitchFamily="34" charset="0"/>
              </a:rPr>
              <a:t>Grensprocedure</a:t>
            </a:r>
          </a:p>
          <a:p>
            <a:pPr lvl="1"/>
            <a:r>
              <a:rPr lang="nl-BE" sz="2000" dirty="0">
                <a:latin typeface="Franklin Gothic Book" panose="020B0503020102020204" pitchFamily="34" charset="0"/>
              </a:rPr>
              <a:t>Volgend verzoek</a:t>
            </a:r>
          </a:p>
          <a:p>
            <a:r>
              <a:rPr lang="nl-BE" sz="2000" dirty="0">
                <a:latin typeface="Franklin Gothic Book" panose="020B0503020102020204" pitchFamily="34" charset="0"/>
              </a:rPr>
              <a:t>Beroepsprocedure</a:t>
            </a:r>
          </a:p>
          <a:p>
            <a:pPr lvl="1"/>
            <a:endParaRPr lang="nl-BE" sz="2000" dirty="0">
              <a:latin typeface="Franklin Gothic Book" panose="020B0503020102020204" pitchFamily="34" charset="0"/>
            </a:endParaRPr>
          </a:p>
        </p:txBody>
      </p:sp>
      <p:sp>
        <p:nvSpPr>
          <p:cNvPr id="4" name="TextBox 3">
            <a:extLst>
              <a:ext uri="{FF2B5EF4-FFF2-40B4-BE49-F238E27FC236}">
                <a16:creationId xmlns:a16="http://schemas.microsoft.com/office/drawing/2014/main" id="{9A9B5605-03DB-6AEE-830E-BE5158DD8763}"/>
              </a:ext>
            </a:extLst>
          </p:cNvPr>
          <p:cNvSpPr txBox="1"/>
          <p:nvPr/>
        </p:nvSpPr>
        <p:spPr>
          <a:xfrm>
            <a:off x="572068" y="1724166"/>
            <a:ext cx="3754272" cy="461665"/>
          </a:xfrm>
          <a:prstGeom prst="rect">
            <a:avLst/>
          </a:prstGeom>
          <a:noFill/>
        </p:spPr>
        <p:txBody>
          <a:bodyPr wrap="square" rtlCol="0">
            <a:spAutoFit/>
          </a:bodyPr>
          <a:lstStyle/>
          <a:p>
            <a:r>
              <a:rPr lang="nl-BE" sz="2400" b="1" dirty="0"/>
              <a:t>Asielprocedure</a:t>
            </a:r>
          </a:p>
        </p:txBody>
      </p:sp>
      <p:sp>
        <p:nvSpPr>
          <p:cNvPr id="5" name="Content Placeholder 2">
            <a:extLst>
              <a:ext uri="{FF2B5EF4-FFF2-40B4-BE49-F238E27FC236}">
                <a16:creationId xmlns:a16="http://schemas.microsoft.com/office/drawing/2014/main" id="{F71261E4-6B3F-3B4C-7308-DE436B527422}"/>
              </a:ext>
            </a:extLst>
          </p:cNvPr>
          <p:cNvSpPr txBox="1">
            <a:spLocks/>
          </p:cNvSpPr>
          <p:nvPr/>
        </p:nvSpPr>
        <p:spPr>
          <a:xfrm>
            <a:off x="6511118" y="2185831"/>
            <a:ext cx="3535907" cy="35871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BE" sz="2000">
                <a:latin typeface="Franklin Gothic Book" panose="020B0503020102020204" pitchFamily="34" charset="0"/>
              </a:rPr>
              <a:t>Algemene wijzigingen</a:t>
            </a:r>
          </a:p>
          <a:p>
            <a:r>
              <a:rPr lang="nl-BE" sz="2000">
                <a:latin typeface="Franklin Gothic Book" panose="020B0503020102020204" pitchFamily="34" charset="0"/>
              </a:rPr>
              <a:t>Beperkingen bewegingsvrijheid en vasthouding</a:t>
            </a:r>
          </a:p>
          <a:p>
            <a:r>
              <a:rPr lang="nl-BE" sz="2000">
                <a:latin typeface="Franklin Gothic Book" panose="020B0503020102020204" pitchFamily="34" charset="0"/>
              </a:rPr>
              <a:t>Rechten van asielzoekers</a:t>
            </a:r>
          </a:p>
          <a:p>
            <a:r>
              <a:rPr lang="nl-BE" sz="2000">
                <a:latin typeface="Franklin Gothic Book" panose="020B0503020102020204" pitchFamily="34" charset="0"/>
              </a:rPr>
              <a:t>Organisatie van de opvang</a:t>
            </a:r>
          </a:p>
          <a:p>
            <a:r>
              <a:rPr lang="nl-BE" sz="2000">
                <a:latin typeface="Franklin Gothic Book" panose="020B0503020102020204" pitchFamily="34" charset="0"/>
              </a:rPr>
              <a:t>Beperken van opvang</a:t>
            </a:r>
          </a:p>
          <a:p>
            <a:r>
              <a:rPr lang="nl-BE" sz="2000">
                <a:latin typeface="Franklin Gothic Book" panose="020B0503020102020204" pitchFamily="34" charset="0"/>
              </a:rPr>
              <a:t>Aandacht voor kwetsbaren</a:t>
            </a:r>
          </a:p>
          <a:p>
            <a:r>
              <a:rPr lang="nl-BE" sz="2000">
                <a:latin typeface="Franklin Gothic Book" panose="020B0503020102020204" pitchFamily="34" charset="0"/>
              </a:rPr>
              <a:t>Noodplanning</a:t>
            </a:r>
            <a:endParaRPr lang="nl-BE" sz="2000" dirty="0">
              <a:latin typeface="Franklin Gothic Book" panose="020B0503020102020204" pitchFamily="34" charset="0"/>
            </a:endParaRPr>
          </a:p>
        </p:txBody>
      </p:sp>
      <p:sp>
        <p:nvSpPr>
          <p:cNvPr id="6" name="TextBox 5">
            <a:extLst>
              <a:ext uri="{FF2B5EF4-FFF2-40B4-BE49-F238E27FC236}">
                <a16:creationId xmlns:a16="http://schemas.microsoft.com/office/drawing/2014/main" id="{313A3200-565C-B488-4D57-230F25C2A5ED}"/>
              </a:ext>
            </a:extLst>
          </p:cNvPr>
          <p:cNvSpPr txBox="1"/>
          <p:nvPr/>
        </p:nvSpPr>
        <p:spPr>
          <a:xfrm>
            <a:off x="6511118" y="1658124"/>
            <a:ext cx="3754272" cy="461665"/>
          </a:xfrm>
          <a:prstGeom prst="rect">
            <a:avLst/>
          </a:prstGeom>
          <a:noFill/>
        </p:spPr>
        <p:txBody>
          <a:bodyPr wrap="square" rtlCol="0">
            <a:spAutoFit/>
          </a:bodyPr>
          <a:lstStyle/>
          <a:p>
            <a:r>
              <a:rPr lang="nl-BE" sz="2400" b="1" dirty="0"/>
              <a:t>Opvang</a:t>
            </a:r>
          </a:p>
        </p:txBody>
      </p:sp>
    </p:spTree>
    <p:extLst>
      <p:ext uri="{BB962C8B-B14F-4D97-AF65-F5344CB8AC3E}">
        <p14:creationId xmlns:p14="http://schemas.microsoft.com/office/powerpoint/2010/main" val="149059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Franklin Goth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template.pptx" id="{6837054E-7E98-4FE4-A2A6-7EAC243DEFFE}" vid="{A3483D64-B345-4AC6-A524-E314B2ECD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3570D42F0FA34ABCD6134F4B9667E4" ma:contentTypeVersion="16" ma:contentTypeDescription="Create a new document." ma:contentTypeScope="" ma:versionID="ad5b704e0a4ce3e49c05563c3ba24f54">
  <xsd:schema xmlns:xsd="http://www.w3.org/2001/XMLSchema" xmlns:xs="http://www.w3.org/2001/XMLSchema" xmlns:p="http://schemas.microsoft.com/office/2006/metadata/properties" xmlns:ns2="95ec862c-c52e-4fbe-b66e-cad09dc82b51" xmlns:ns3="07c01b22-1a1d-46cf-877e-8e5f50fa4f27" targetNamespace="http://schemas.microsoft.com/office/2006/metadata/properties" ma:root="true" ma:fieldsID="fb24792201c2b1dd8102027e84757cb2" ns2:_="" ns3:_="">
    <xsd:import namespace="95ec862c-c52e-4fbe-b66e-cad09dc82b51"/>
    <xsd:import namespace="07c01b22-1a1d-46cf-877e-8e5f50fa4f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Keep_x0020_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c862c-c52e-4fbe-b66e-cad09dc82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bd5f6b-0dab-4024-9201-9736532278e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Keep_x0020_file" ma:index="23" nillable="true" ma:displayName="Keep file" ma:default="0" ma:internalName="Keep_x0020_fil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7c01b22-1a1d-46cf-877e-8e5f50fa4f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182def3-4113-43ad-9d5a-48109a5179b1}" ma:internalName="TaxCatchAll" ma:showField="CatchAllData" ma:web="07c01b22-1a1d-46cf-877e-8e5f50fa4f2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ec862c-c52e-4fbe-b66e-cad09dc82b51">
      <Terms xmlns="http://schemas.microsoft.com/office/infopath/2007/PartnerControls"/>
    </lcf76f155ced4ddcb4097134ff3c332f>
    <TaxCatchAll xmlns="07c01b22-1a1d-46cf-877e-8e5f50fa4f27" xsi:nil="true"/>
    <Keep_x0020_file xmlns="95ec862c-c52e-4fbe-b66e-cad09dc82b51">false</Keep_x0020_file>
  </documentManagement>
</p:properties>
</file>

<file path=customXml/itemProps1.xml><?xml version="1.0" encoding="utf-8"?>
<ds:datastoreItem xmlns:ds="http://schemas.openxmlformats.org/officeDocument/2006/customXml" ds:itemID="{17C4A104-BCF8-4814-89D6-0580B78E39CC}"/>
</file>

<file path=customXml/itemProps2.xml><?xml version="1.0" encoding="utf-8"?>
<ds:datastoreItem xmlns:ds="http://schemas.openxmlformats.org/officeDocument/2006/customXml" ds:itemID="{5530497D-9B2F-4425-A6FA-AF45E18EDB73}">
  <ds:schemaRefs>
    <ds:schemaRef ds:uri="http://schemas.microsoft.com/sharepoint/v3/contenttype/forms"/>
  </ds:schemaRefs>
</ds:datastoreItem>
</file>

<file path=customXml/itemProps3.xml><?xml version="1.0" encoding="utf-8"?>
<ds:datastoreItem xmlns:ds="http://schemas.openxmlformats.org/officeDocument/2006/customXml" ds:itemID="{6570BE0C-9858-4B90-9471-0940BF9D4173}">
  <ds:schemaRefs>
    <ds:schemaRef ds:uri="b2200b53-cc7c-472c-93df-f7c4c2c97b7b"/>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cdeebecb-5d28-460b-bd78-e49a8be5abe2"/>
    <ds:schemaRef ds:uri="95ec862c-c52e-4fbe-b66e-cad09dc82b51"/>
    <ds:schemaRef ds:uri="07c01b22-1a1d-46cf-877e-8e5f50fa4f27"/>
  </ds:schemaRefs>
</ds:datastoreItem>
</file>

<file path=docProps/app.xml><?xml version="1.0" encoding="utf-8"?>
<Properties xmlns="http://schemas.openxmlformats.org/officeDocument/2006/extended-properties" xmlns:vt="http://schemas.openxmlformats.org/officeDocument/2006/docPropsVTypes">
  <Template>2025_Presentation_template</Template>
  <TotalTime>856</TotalTime>
  <Words>5645</Words>
  <Application>Microsoft Office PowerPoint</Application>
  <PresentationFormat>Widescreen</PresentationFormat>
  <Paragraphs>666</Paragraphs>
  <Slides>44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Franklin Gothic Book</vt:lpstr>
      <vt:lpstr>Franklin Gothic Light</vt:lpstr>
      <vt:lpstr>Franklin Gothic Medium Cond</vt:lpstr>
      <vt:lpstr>Impact</vt:lpstr>
      <vt:lpstr>Office Theme</vt:lpstr>
      <vt:lpstr>PowerPoint Presentation</vt:lpstr>
      <vt:lpstr>Inhoudstafel</vt:lpstr>
      <vt:lpstr>Overgangsfase</vt:lpstr>
      <vt:lpstr>Algemene wijzigingen</vt:lpstr>
      <vt:lpstr>Algemene wijzigingen</vt:lpstr>
      <vt:lpstr>Algemene wijzigingen</vt:lpstr>
      <vt:lpstr>Algemene wijzigingen</vt:lpstr>
      <vt:lpstr>Algemene wijzigingen</vt:lpstr>
      <vt:lpstr>Inhoudstafel</vt:lpstr>
      <vt:lpstr>Reguliere procedure</vt:lpstr>
      <vt:lpstr>Inhoudstafel</vt:lpstr>
      <vt:lpstr>Ontvankelijkheidsprocedure</vt:lpstr>
      <vt:lpstr>Inhoudstafel</vt:lpstr>
      <vt:lpstr>Versnelde behandelingsprocedure</vt:lpstr>
      <vt:lpstr>Versnelde behandelingsprocedure</vt:lpstr>
      <vt:lpstr>Grensprocedure</vt:lpstr>
      <vt:lpstr>Grensprocedure</vt:lpstr>
      <vt:lpstr>Grensprocedure</vt:lpstr>
      <vt:lpstr>Grensprocedure</vt:lpstr>
      <vt:lpstr>Volgend verzoek</vt:lpstr>
      <vt:lpstr>Volgend verzoek</vt:lpstr>
      <vt:lpstr>Inhoudstafel</vt:lpstr>
      <vt:lpstr>Beroepsprocedure</vt:lpstr>
      <vt:lpstr>Beroepsprocedure</vt:lpstr>
      <vt:lpstr>Inhoud van internationale bescherming</vt:lpstr>
      <vt:lpstr>Inhoudstafel</vt:lpstr>
      <vt:lpstr>Algemene wijzigingen</vt:lpstr>
      <vt:lpstr>Algemene wijzigingen</vt:lpstr>
      <vt:lpstr>Algemene wijzigingen</vt:lpstr>
      <vt:lpstr>Inhoudstafel</vt:lpstr>
      <vt:lpstr>Beperkingen bewegingsvrijheid en vasthouding</vt:lpstr>
      <vt:lpstr>Beperkingen bewegingsvrijheid en vasthouding</vt:lpstr>
      <vt:lpstr>Beperkingen bewegingsvrijheid en vasthouding</vt:lpstr>
      <vt:lpstr>Inhoudstafel</vt:lpstr>
      <vt:lpstr>Rechten van asielzoekers</vt:lpstr>
      <vt:lpstr>Inhoudstafel</vt:lpstr>
      <vt:lpstr>Organisatie van de opvang</vt:lpstr>
      <vt:lpstr>Inhoudstafel</vt:lpstr>
      <vt:lpstr>Beperken van de opvang</vt:lpstr>
      <vt:lpstr>Inhoudstafel</vt:lpstr>
      <vt:lpstr>Aandacht voor kwetsbaren</vt:lpstr>
      <vt:lpstr>Inhoudstafel</vt:lpstr>
      <vt:lpstr>Noodplan</vt:lpstr>
      <vt:lpstr>Extra: NBMV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Willekens</dc:creator>
  <cp:lastModifiedBy>Thomas Willekens</cp:lastModifiedBy>
  <cp:revision>1</cp:revision>
  <dcterms:created xsi:type="dcterms:W3CDTF">2025-10-08T06:08:36Z</dcterms:created>
  <dcterms:modified xsi:type="dcterms:W3CDTF">2025-10-15T12:20:37Z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xtendedDescription">
    <vt:lpwstr/>
  </property>
  <property fmtid="{D5CDD505-2E9C-101B-9397-08002B2CF9AE}" pid="4" name="_activity">
    <vt:lpwstr>{"FileActivityType":"9","FileActivityTimeStamp":"2025-03-24T15:03:18.887Z","FileActivityUsersOnPage":[{"DisplayName":"Lise Algoed","Id":"lise@vluchtelingenwerk.be"},{"DisplayName":"Tine Claus","Id":"tine@vluchtelingenwerk.be"}],"FileActivityNavigationId":null}</vt:lpwstr>
  </property>
  <property fmtid="{D5CDD505-2E9C-101B-9397-08002B2CF9AE}" pid="5" name="TriggerFlowInfo">
    <vt:lpwstr/>
  </property>
  <property fmtid="{D5CDD505-2E9C-101B-9397-08002B2CF9AE}" pid="6" name="MediaServiceImageTags">
    <vt:lpwstr/>
  </property>
  <property fmtid="{D5CDD505-2E9C-101B-9397-08002B2CF9AE}" pid="7" name="Order">
    <vt:lpwstr>2595200.00000000</vt:lpwstr>
  </property>
  <property fmtid="{D5CDD505-2E9C-101B-9397-08002B2CF9AE}" pid="8" name="xd_ProgID">
    <vt:lpwstr/>
  </property>
  <property fmtid="{D5CDD505-2E9C-101B-9397-08002B2CF9AE}" pid="9" name="TemplateUrl">
    <vt:lpwstr/>
  </property>
  <property fmtid="{D5CDD505-2E9C-101B-9397-08002B2CF9AE}" pid="10" name="xd_Signature">
    <vt:lpwstr/>
  </property>
  <property fmtid="{D5CDD505-2E9C-101B-9397-08002B2CF9AE}" pid="11" name="TaxCatchAll">
    <vt:lpwstr/>
  </property>
  <property fmtid="{D5CDD505-2E9C-101B-9397-08002B2CF9AE}" pid="12" name="lcf76f155ced4ddcb4097134ff3c332f">
    <vt:lpwstr/>
  </property>
  <property fmtid="{D5CDD505-2E9C-101B-9397-08002B2CF9AE}" pid="13" name="ContentTypeId">
    <vt:lpwstr>0x0101005B3570D42F0FA34ABCD6134F4B9667E4</vt:lpwstr>
  </property>
</Properties>
</file>