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256" r:id="rId5"/>
    <p:sldId id="451" r:id="rId6"/>
    <p:sldId id="454" r:id="rId7"/>
    <p:sldId id="463" r:id="rId8"/>
    <p:sldId id="465" r:id="rId9"/>
    <p:sldId id="469" r:id="rId10"/>
    <p:sldId id="471" r:id="rId11"/>
    <p:sldId id="470" r:id="rId12"/>
    <p:sldId id="472" r:id="rId13"/>
    <p:sldId id="457" r:id="rId14"/>
    <p:sldId id="462" r:id="rId1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Constance" initials="IC" lastIdx="21" clrIdx="0">
    <p:extLst>
      <p:ext uri="{19B8F6BF-5375-455C-9EA6-DF929625EA0E}">
        <p15:presenceInfo xmlns:p15="http://schemas.microsoft.com/office/powerpoint/2012/main" userId="S-1-5-21-370133336-1263692281-3622631219-38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5268" autoAdjust="0"/>
  </p:normalViewPr>
  <p:slideViewPr>
    <p:cSldViewPr snapToGrid="0">
      <p:cViewPr varScale="1">
        <p:scale>
          <a:sx n="86" d="100"/>
          <a:sy n="86" d="100"/>
        </p:scale>
        <p:origin x="1382" y="72"/>
      </p:cViewPr>
      <p:guideLst/>
    </p:cSldViewPr>
  </p:slideViewPr>
  <p:outlineViewPr>
    <p:cViewPr>
      <p:scale>
        <a:sx n="33" d="100"/>
        <a:sy n="33" d="100"/>
      </p:scale>
      <p:origin x="0" y="-652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BE"/>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E32B9E7-6603-4B3D-8BC2-D9822DEA4D4B}" type="datetimeFigureOut">
              <a:rPr lang="en-BE" smtClean="0"/>
              <a:t>20/02/2024</a:t>
            </a:fld>
            <a:endParaRPr lang="en-BE"/>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BE"/>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BE"/>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41B7D9E-26B5-44FB-B101-5951DD9D4BC9}" type="slidenum">
              <a:rPr lang="en-BE" smtClean="0"/>
              <a:t>‹#›</a:t>
            </a:fld>
            <a:endParaRPr lang="en-BE"/>
          </a:p>
        </p:txBody>
      </p:sp>
    </p:spTree>
    <p:extLst>
      <p:ext uri="{BB962C8B-B14F-4D97-AF65-F5344CB8AC3E}">
        <p14:creationId xmlns:p14="http://schemas.microsoft.com/office/powerpoint/2010/main" val="44997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BE"/>
          </a:p>
        </p:txBody>
      </p:sp>
      <p:sp>
        <p:nvSpPr>
          <p:cNvPr id="6" name="Slide Number Placeholder 5"/>
          <p:cNvSpPr>
            <a:spLocks noGrp="1"/>
          </p:cNvSpPr>
          <p:nvPr>
            <p:ph type="sldNum" sz="quarter" idx="12"/>
          </p:nvPr>
        </p:nvSpPr>
        <p:spPr/>
        <p:txBody>
          <a:bodyPr/>
          <a:lstStyle>
            <a:lvl1pPr>
              <a:defRPr sz="1000"/>
            </a:lvl1pPr>
          </a:lstStyle>
          <a:p>
            <a:fld id="{F11088FC-0514-4DCF-A106-50F92AAF323A}" type="slidenum">
              <a:rPr lang="en-BE" smtClean="0"/>
              <a:pPr/>
              <a:t>‹#›</a:t>
            </a:fld>
            <a:endParaRPr lang="en-BE" dirty="0"/>
          </a:p>
        </p:txBody>
      </p:sp>
    </p:spTree>
    <p:extLst>
      <p:ext uri="{BB962C8B-B14F-4D97-AF65-F5344CB8AC3E}">
        <p14:creationId xmlns:p14="http://schemas.microsoft.com/office/powerpoint/2010/main" val="250967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7E57753-F9C3-4024-B249-E77169291891}" type="datetime8">
              <a:rPr lang="en-BE" smtClean="0"/>
              <a:t>20/02/2024 09:45</a:t>
            </a:fld>
            <a:endParaRPr lang="en-B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BE"/>
          </a:p>
        </p:txBody>
      </p:sp>
      <p:sp>
        <p:nvSpPr>
          <p:cNvPr id="6" name="Slide Number Placeholder 5"/>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114628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CDBC068-0434-48BF-8389-A5C337CB6238}" type="datetime8">
              <a:rPr lang="en-BE" smtClean="0"/>
              <a:t>20/02/2024 09:45</a:t>
            </a:fld>
            <a:endParaRPr lang="en-B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BE"/>
          </a:p>
        </p:txBody>
      </p:sp>
      <p:sp>
        <p:nvSpPr>
          <p:cNvPr id="6" name="Slide Number Placeholder 5"/>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262013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11088FC-0514-4DCF-A106-50F92AAF323A}" type="slidenum">
              <a:rPr lang="en-BE" smtClean="0"/>
              <a:pPr/>
              <a:t>‹#›</a:t>
            </a:fld>
            <a:endParaRPr lang="en-BE" dirty="0"/>
          </a:p>
        </p:txBody>
      </p:sp>
    </p:spTree>
    <p:extLst>
      <p:ext uri="{BB962C8B-B14F-4D97-AF65-F5344CB8AC3E}">
        <p14:creationId xmlns:p14="http://schemas.microsoft.com/office/powerpoint/2010/main" val="263130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BDC8123-77CF-48BC-A20E-D666F83E34DC}" type="datetime8">
              <a:rPr lang="en-BE" smtClean="0"/>
              <a:t>20/02/2024 09:45</a:t>
            </a:fld>
            <a:endParaRPr lang="en-B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BE"/>
          </a:p>
        </p:txBody>
      </p:sp>
      <p:sp>
        <p:nvSpPr>
          <p:cNvPr id="6" name="Slide Number Placeholder 5"/>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261047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4A2D897-C1EA-4B65-A2AD-2AFF2799AAD0}" type="datetime8">
              <a:rPr lang="en-BE" smtClean="0"/>
              <a:t>20/02/2024 09:45</a:t>
            </a:fld>
            <a:endParaRPr lang="en-B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BE"/>
          </a:p>
        </p:txBody>
      </p:sp>
      <p:sp>
        <p:nvSpPr>
          <p:cNvPr id="7" name="Slide Number Placeholder 6"/>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7284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7605BDF-48BA-4493-AE9C-93EAA79C916E}" type="datetime8">
              <a:rPr lang="en-BE" smtClean="0"/>
              <a:t>20/02/2024 09:45</a:t>
            </a:fld>
            <a:endParaRPr lang="en-BE"/>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BE"/>
          </a:p>
        </p:txBody>
      </p:sp>
      <p:sp>
        <p:nvSpPr>
          <p:cNvPr id="9" name="Slide Number Placeholder 8"/>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397846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1B01E22-43D1-4C22-872C-F8AD00A8278C}" type="datetime8">
              <a:rPr lang="en-BE" smtClean="0"/>
              <a:t>20/02/2024 09:45</a:t>
            </a:fld>
            <a:endParaRPr lang="en-BE"/>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BE"/>
          </a:p>
        </p:txBody>
      </p:sp>
      <p:sp>
        <p:nvSpPr>
          <p:cNvPr id="5" name="Slide Number Placeholder 4"/>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312163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C7A0552-C100-4D8C-BF87-8AEB67258AB1}" type="datetime8">
              <a:rPr lang="en-BE" smtClean="0"/>
              <a:t>20/02/2024 09:45</a:t>
            </a:fld>
            <a:endParaRPr lang="en-B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BE"/>
          </a:p>
        </p:txBody>
      </p:sp>
      <p:sp>
        <p:nvSpPr>
          <p:cNvPr id="4" name="Slide Number Placeholder 3"/>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364360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087B51-72C8-4810-B17A-1F2B9CD5006A}" type="datetime8">
              <a:rPr lang="en-BE" smtClean="0"/>
              <a:t>20/02/2024 09:45</a:t>
            </a:fld>
            <a:endParaRPr lang="en-B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BE"/>
          </a:p>
        </p:txBody>
      </p:sp>
      <p:sp>
        <p:nvSpPr>
          <p:cNvPr id="7" name="Slide Number Placeholder 6"/>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136202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5DCAEC9-6793-4086-845F-931DDE26E26F}" type="datetime8">
              <a:rPr lang="en-BE" smtClean="0"/>
              <a:t>20/02/2024 09:45</a:t>
            </a:fld>
            <a:endParaRPr lang="en-B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BE"/>
          </a:p>
        </p:txBody>
      </p:sp>
      <p:sp>
        <p:nvSpPr>
          <p:cNvPr id="7" name="Slide Number Placeholder 6"/>
          <p:cNvSpPr>
            <a:spLocks noGrp="1"/>
          </p:cNvSpPr>
          <p:nvPr>
            <p:ph type="sldNum" sz="quarter" idx="12"/>
          </p:nvPr>
        </p:nvSpPr>
        <p:spPr/>
        <p:txBody>
          <a:bodyPr/>
          <a:lstStyle/>
          <a:p>
            <a:fld id="{F11088FC-0514-4DCF-A106-50F92AAF323A}" type="slidenum">
              <a:rPr lang="en-BE" smtClean="0"/>
              <a:t>‹#›</a:t>
            </a:fld>
            <a:endParaRPr lang="en-BE"/>
          </a:p>
        </p:txBody>
      </p:sp>
    </p:spTree>
    <p:extLst>
      <p:ext uri="{BB962C8B-B14F-4D97-AF65-F5344CB8AC3E}">
        <p14:creationId xmlns:p14="http://schemas.microsoft.com/office/powerpoint/2010/main" val="214990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F11088FC-0514-4DCF-A106-50F92AAF323A}" type="slidenum">
              <a:rPr lang="en-BE" smtClean="0"/>
              <a:pPr/>
              <a:t>‹#›</a:t>
            </a:fld>
            <a:endParaRPr lang="en-BE" dirty="0"/>
          </a:p>
        </p:txBody>
      </p:sp>
    </p:spTree>
    <p:extLst>
      <p:ext uri="{BB962C8B-B14F-4D97-AF65-F5344CB8AC3E}">
        <p14:creationId xmlns:p14="http://schemas.microsoft.com/office/powerpoint/2010/main" val="3354663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ritasinternational.be/"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1">
            <a:extLst>
              <a:ext uri="{FF2B5EF4-FFF2-40B4-BE49-F238E27FC236}">
                <a16:creationId xmlns:a16="http://schemas.microsoft.com/office/drawing/2014/main" id="{A35C5C81-2BFE-4564-AA93-4A759EB5D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67" y="297601"/>
            <a:ext cx="1846972" cy="526961"/>
          </a:xfrm>
          <a:prstGeom prst="rect">
            <a:avLst/>
          </a:prstGeom>
        </p:spPr>
      </p:pic>
      <p:sp>
        <p:nvSpPr>
          <p:cNvPr id="2" name="TextBox 1">
            <a:extLst>
              <a:ext uri="{FF2B5EF4-FFF2-40B4-BE49-F238E27FC236}">
                <a16:creationId xmlns:a16="http://schemas.microsoft.com/office/drawing/2014/main" id="{A49B7C61-04CE-4164-B05D-21F2BE0AEBBA}"/>
              </a:ext>
            </a:extLst>
          </p:cNvPr>
          <p:cNvSpPr txBox="1"/>
          <p:nvPr/>
        </p:nvSpPr>
        <p:spPr>
          <a:xfrm>
            <a:off x="7894728" y="6578918"/>
            <a:ext cx="1129197" cy="230832"/>
          </a:xfrm>
          <a:prstGeom prst="rect">
            <a:avLst/>
          </a:prstGeom>
          <a:noFill/>
        </p:spPr>
        <p:txBody>
          <a:bodyPr wrap="square" rtlCol="0">
            <a:spAutoFit/>
          </a:bodyPr>
          <a:lstStyle/>
          <a:p>
            <a:pPr algn="r"/>
            <a:r>
              <a:rPr lang="fr-BE" sz="900" dirty="0">
                <a:solidFill>
                  <a:schemeClr val="bg1"/>
                </a:solidFill>
                <a:latin typeface="Arial" panose="020B0604020202020204" pitchFamily="34" charset="0"/>
                <a:cs typeface="Arial" panose="020B0604020202020204" pitchFamily="34" charset="0"/>
              </a:rPr>
              <a:t>© </a:t>
            </a:r>
            <a:r>
              <a:rPr lang="fr-BE" sz="900" dirty="0">
                <a:solidFill>
                  <a:schemeClr val="bg1"/>
                </a:solidFill>
              </a:rPr>
              <a:t>Isabel </a:t>
            </a:r>
            <a:r>
              <a:rPr lang="fr-BE" sz="900" dirty="0" err="1">
                <a:solidFill>
                  <a:schemeClr val="bg1"/>
                </a:solidFill>
              </a:rPr>
              <a:t>Corthier</a:t>
            </a:r>
            <a:endParaRPr lang="en-BE" sz="900" dirty="0">
              <a:solidFill>
                <a:schemeClr val="bg1"/>
              </a:solidFill>
            </a:endParaRPr>
          </a:p>
        </p:txBody>
      </p:sp>
      <p:pic>
        <p:nvPicPr>
          <p:cNvPr id="3" name="Picture 2" descr="Geen fotobeschrijving beschikbaar.">
            <a:extLst>
              <a:ext uri="{FF2B5EF4-FFF2-40B4-BE49-F238E27FC236}">
                <a16:creationId xmlns:a16="http://schemas.microsoft.com/office/drawing/2014/main" id="{E7866BC8-4FC8-A1C2-3E08-528E6C926832}"/>
              </a:ext>
            </a:extLst>
          </p:cNvPr>
          <p:cNvPicPr>
            <a:picLocks noChangeAspect="1"/>
          </p:cNvPicPr>
          <p:nvPr/>
        </p:nvPicPr>
        <p:blipFill>
          <a:blip r:embed="rId3"/>
          <a:stretch>
            <a:fillRect/>
          </a:stretch>
        </p:blipFill>
        <p:spPr>
          <a:xfrm>
            <a:off x="150519" y="996280"/>
            <a:ext cx="8005704" cy="4507960"/>
          </a:xfrm>
          <a:prstGeom prst="rect">
            <a:avLst/>
          </a:prstGeom>
        </p:spPr>
      </p:pic>
      <p:sp>
        <p:nvSpPr>
          <p:cNvPr id="7" name="Titre 1">
            <a:extLst>
              <a:ext uri="{FF2B5EF4-FFF2-40B4-BE49-F238E27FC236}">
                <a16:creationId xmlns:a16="http://schemas.microsoft.com/office/drawing/2014/main" id="{76BB3353-ECC9-44B6-9DA4-E11F99F5B934}"/>
              </a:ext>
            </a:extLst>
          </p:cNvPr>
          <p:cNvSpPr>
            <a:spLocks noGrp="1"/>
          </p:cNvSpPr>
          <p:nvPr>
            <p:ph type="ctrTitle"/>
          </p:nvPr>
        </p:nvSpPr>
        <p:spPr>
          <a:xfrm>
            <a:off x="4802044" y="3128606"/>
            <a:ext cx="3780402" cy="3603336"/>
          </a:xfrm>
          <a:solidFill>
            <a:schemeClr val="accent1"/>
          </a:solidFill>
          <a:ln>
            <a:solidFill>
              <a:schemeClr val="accent1"/>
            </a:solidFill>
          </a:ln>
        </p:spPr>
        <p:txBody>
          <a:bodyPr anchor="ctr">
            <a:normAutofit fontScale="90000"/>
          </a:bodyPr>
          <a:lstStyle/>
          <a:p>
            <a:pPr marL="107950" algn="l">
              <a:lnSpc>
                <a:spcPct val="100000"/>
              </a:lnSpc>
              <a:spcAft>
                <a:spcPts val="1200"/>
              </a:spcAft>
            </a:pPr>
            <a:r>
              <a:rPr lang="nl-BE" sz="3900" b="1" dirty="0" err="1">
                <a:solidFill>
                  <a:schemeClr val="bg1"/>
                </a:solidFill>
                <a:latin typeface="Arial"/>
                <a:cs typeface="Arial"/>
              </a:rPr>
              <a:t>ScholenwerkingOpvangcentrum</a:t>
            </a:r>
            <a:r>
              <a:rPr lang="nl-BE" sz="3900" b="1" dirty="0">
                <a:solidFill>
                  <a:schemeClr val="bg1"/>
                </a:solidFill>
                <a:latin typeface="Arial"/>
                <a:cs typeface="Arial"/>
              </a:rPr>
              <a:t> Caritas Scherpenheuvel</a:t>
            </a:r>
            <a:br>
              <a:rPr lang="nl-BE" sz="3900" b="1" dirty="0">
                <a:solidFill>
                  <a:schemeClr val="bg1"/>
                </a:solidFill>
                <a:latin typeface="Arial"/>
                <a:cs typeface="Arial"/>
              </a:rPr>
            </a:br>
            <a:br>
              <a:rPr lang="nl-BE" sz="1100" b="1" dirty="0">
                <a:solidFill>
                  <a:schemeClr val="bg1"/>
                </a:solidFill>
                <a:latin typeface="Arial"/>
                <a:cs typeface="Arial"/>
              </a:rPr>
            </a:br>
            <a:r>
              <a:rPr lang="nl-BE" sz="3900" b="1" dirty="0">
                <a:solidFill>
                  <a:schemeClr val="bg1"/>
                </a:solidFill>
                <a:latin typeface="Arial"/>
                <a:cs typeface="Arial"/>
              </a:rPr>
              <a:t>20-02-2024</a:t>
            </a:r>
          </a:p>
        </p:txBody>
      </p:sp>
    </p:spTree>
    <p:extLst>
      <p:ext uri="{BB962C8B-B14F-4D97-AF65-F5344CB8AC3E}">
        <p14:creationId xmlns:p14="http://schemas.microsoft.com/office/powerpoint/2010/main" val="5852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AB41F5-B5D5-423A-82F8-1266BCFB1D76}"/>
              </a:ext>
            </a:extLst>
          </p:cNvPr>
          <p:cNvSpPr>
            <a:spLocks noGrp="1"/>
          </p:cNvSpPr>
          <p:nvPr>
            <p:ph type="ctrTitle"/>
          </p:nvPr>
        </p:nvSpPr>
        <p:spPr>
          <a:xfrm>
            <a:off x="685800" y="969500"/>
            <a:ext cx="7772400" cy="854219"/>
          </a:xfrm>
        </p:spPr>
        <p:txBody>
          <a:bodyPr>
            <a:noAutofit/>
          </a:bodyPr>
          <a:lstStyle/>
          <a:p>
            <a:r>
              <a:rPr lang="fr-BE" i="1" dirty="0" err="1">
                <a:solidFill>
                  <a:srgbClr val="E30613"/>
                </a:solidFill>
                <a:latin typeface="Arial"/>
                <a:cs typeface="Arial"/>
              </a:rPr>
              <a:t>Bedankt</a:t>
            </a:r>
            <a:endParaRPr lang="en-BE" i="1" dirty="0" err="1">
              <a:solidFill>
                <a:srgbClr val="E30613"/>
              </a:solidFill>
              <a:latin typeface="Arial"/>
              <a:cs typeface="Arial"/>
            </a:endParaRPr>
          </a:p>
        </p:txBody>
      </p:sp>
      <p:pic>
        <p:nvPicPr>
          <p:cNvPr id="4" name="Picture 3">
            <a:hlinkClick r:id="rId2"/>
            <a:extLst>
              <a:ext uri="{FF2B5EF4-FFF2-40B4-BE49-F238E27FC236}">
                <a16:creationId xmlns:a16="http://schemas.microsoft.com/office/drawing/2014/main" id="{1290BAED-5A44-4E4D-BF8D-2D1560E1875D}"/>
              </a:ext>
            </a:extLst>
          </p:cNvPr>
          <p:cNvPicPr>
            <a:picLocks noChangeAspect="1"/>
          </p:cNvPicPr>
          <p:nvPr/>
        </p:nvPicPr>
        <p:blipFill>
          <a:blip r:embed="rId3">
            <a:biLevel thresh="75000"/>
          </a:blip>
          <a:stretch>
            <a:fillRect/>
          </a:stretch>
        </p:blipFill>
        <p:spPr>
          <a:xfrm>
            <a:off x="2784760" y="4934702"/>
            <a:ext cx="3574473" cy="686721"/>
          </a:xfrm>
          <a:prstGeom prst="rect">
            <a:avLst/>
          </a:prstGeom>
        </p:spPr>
      </p:pic>
      <p:sp>
        <p:nvSpPr>
          <p:cNvPr id="12" name="Rectangle 11">
            <a:extLst>
              <a:ext uri="{FF2B5EF4-FFF2-40B4-BE49-F238E27FC236}">
                <a16:creationId xmlns:a16="http://schemas.microsoft.com/office/drawing/2014/main" id="{9E65F438-45F0-41F3-9C0B-6465C581B68A}"/>
              </a:ext>
            </a:extLst>
          </p:cNvPr>
          <p:cNvSpPr/>
          <p:nvPr/>
        </p:nvSpPr>
        <p:spPr>
          <a:xfrm>
            <a:off x="2285997" y="5621423"/>
            <a:ext cx="4572000" cy="323165"/>
          </a:xfrm>
          <a:prstGeom prst="rect">
            <a:avLst/>
          </a:prstGeom>
        </p:spPr>
        <p:txBody>
          <a:bodyPr>
            <a:spAutoFit/>
          </a:bodyPr>
          <a:lstStyle/>
          <a:p>
            <a:pPr algn="ctr"/>
            <a:r>
              <a:rPr lang="nl-BE" sz="1500" dirty="0" err="1">
                <a:solidFill>
                  <a:srgbClr val="000000"/>
                </a:solidFill>
                <a:latin typeface="Arial" panose="020B0604020202020204" pitchFamily="34" charset="0"/>
                <a:cs typeface="Arial" panose="020B0604020202020204" pitchFamily="34" charset="0"/>
              </a:rPr>
              <a:t>caritasintbe</a:t>
            </a:r>
            <a:endParaRPr lang="en-BE" sz="1500" dirty="0">
              <a:latin typeface="Arial" panose="020B0604020202020204" pitchFamily="34" charset="0"/>
              <a:cs typeface="Arial" panose="020B0604020202020204" pitchFamily="34" charset="0"/>
            </a:endParaRPr>
          </a:p>
        </p:txBody>
      </p:sp>
      <p:pic>
        <p:nvPicPr>
          <p:cNvPr id="11" name="Image 11">
            <a:extLst>
              <a:ext uri="{FF2B5EF4-FFF2-40B4-BE49-F238E27FC236}">
                <a16:creationId xmlns:a16="http://schemas.microsoft.com/office/drawing/2014/main" id="{721D4AA8-1390-4A89-A5D7-09C34E5C2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197" y="2462755"/>
            <a:ext cx="4087601" cy="1167886"/>
          </a:xfrm>
          <a:prstGeom prst="rect">
            <a:avLst/>
          </a:prstGeom>
        </p:spPr>
      </p:pic>
    </p:spTree>
    <p:extLst>
      <p:ext uri="{BB962C8B-B14F-4D97-AF65-F5344CB8AC3E}">
        <p14:creationId xmlns:p14="http://schemas.microsoft.com/office/powerpoint/2010/main" val="200257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7B00-5207-7898-E88D-7E1678FD1E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C29713-3349-8E25-35E6-BFCECD512686}"/>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71DBF957-6EF2-9F13-C076-CD4F3BF526D6}"/>
              </a:ext>
            </a:extLst>
          </p:cNvPr>
          <p:cNvSpPr>
            <a:spLocks noGrp="1"/>
          </p:cNvSpPr>
          <p:nvPr>
            <p:ph type="sldNum" sz="quarter" idx="12"/>
          </p:nvPr>
        </p:nvSpPr>
        <p:spPr/>
        <p:txBody>
          <a:bodyPr/>
          <a:lstStyle/>
          <a:p>
            <a:fld id="{F11088FC-0514-4DCF-A106-50F92AAF323A}" type="slidenum">
              <a:rPr lang="en-BE" smtClean="0"/>
              <a:pPr/>
              <a:t>11</a:t>
            </a:fld>
            <a:endParaRPr lang="en-BE" dirty="0"/>
          </a:p>
        </p:txBody>
      </p:sp>
    </p:spTree>
    <p:extLst>
      <p:ext uri="{BB962C8B-B14F-4D97-AF65-F5344CB8AC3E}">
        <p14:creationId xmlns:p14="http://schemas.microsoft.com/office/powerpoint/2010/main" val="422175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1">
            <a:extLst>
              <a:ext uri="{FF2B5EF4-FFF2-40B4-BE49-F238E27FC236}">
                <a16:creationId xmlns:a16="http://schemas.microsoft.com/office/drawing/2014/main" id="{A35C5C81-2BFE-4564-AA93-4A759EB5D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67" y="297601"/>
            <a:ext cx="1846972" cy="526961"/>
          </a:xfrm>
          <a:prstGeom prst="rect">
            <a:avLst/>
          </a:prstGeom>
        </p:spPr>
      </p:pic>
      <p:sp>
        <p:nvSpPr>
          <p:cNvPr id="8" name="object 4">
            <a:extLst>
              <a:ext uri="{FF2B5EF4-FFF2-40B4-BE49-F238E27FC236}">
                <a16:creationId xmlns:a16="http://schemas.microsoft.com/office/drawing/2014/main" id="{9A7E4BEC-F66E-42DF-AE73-F50216096731}"/>
              </a:ext>
            </a:extLst>
          </p:cNvPr>
          <p:cNvSpPr txBox="1"/>
          <p:nvPr/>
        </p:nvSpPr>
        <p:spPr>
          <a:xfrm>
            <a:off x="4975042" y="824563"/>
            <a:ext cx="3836450" cy="782564"/>
          </a:xfrm>
          <a:prstGeom prst="rect">
            <a:avLst/>
          </a:prstGeom>
        </p:spPr>
        <p:txBody>
          <a:bodyPr vert="horz" wrap="square" lIns="0" tIns="0" rIns="0" bIns="0" rtlCol="0" anchor="t">
            <a:noAutofit/>
          </a:bodyPr>
          <a:lstStyle/>
          <a:p>
            <a:pPr marL="12700"/>
            <a:endParaRPr lang="fr-BE" sz="2500" b="1" spc="-23" dirty="0">
              <a:latin typeface="Arial"/>
              <a:cs typeface="Arial"/>
            </a:endParaRPr>
          </a:p>
          <a:p>
            <a:pPr marL="12700"/>
            <a:r>
              <a:rPr lang="fr-BE" sz="2500" b="1" spc="-23" dirty="0" err="1">
                <a:latin typeface="Arial"/>
                <a:cs typeface="Arial"/>
              </a:rPr>
              <a:t>Annelies</a:t>
            </a:r>
            <a:r>
              <a:rPr lang="fr-BE" sz="2500" b="1" spc="-23" dirty="0">
                <a:latin typeface="Arial"/>
                <a:cs typeface="Arial"/>
              </a:rPr>
              <a:t> </a:t>
            </a:r>
            <a:r>
              <a:rPr lang="fr-BE" sz="2500" b="1" spc="-23" dirty="0" err="1">
                <a:latin typeface="Arial"/>
                <a:cs typeface="Arial"/>
              </a:rPr>
              <a:t>Mombers-Schepers</a:t>
            </a:r>
          </a:p>
        </p:txBody>
      </p:sp>
      <p:cxnSp>
        <p:nvCxnSpPr>
          <p:cNvPr id="11" name="Connecteur droit 6">
            <a:extLst>
              <a:ext uri="{FF2B5EF4-FFF2-40B4-BE49-F238E27FC236}">
                <a16:creationId xmlns:a16="http://schemas.microsoft.com/office/drawing/2014/main" id="{AE6D6FF6-FAE3-4468-87A4-55ADE9226B9F}"/>
              </a:ext>
            </a:extLst>
          </p:cNvPr>
          <p:cNvCxnSpPr>
            <a:cxnSpLocks/>
          </p:cNvCxnSpPr>
          <p:nvPr/>
        </p:nvCxnSpPr>
        <p:spPr>
          <a:xfrm>
            <a:off x="5002750" y="1675396"/>
            <a:ext cx="3660959" cy="0"/>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F59145F-EEF7-45DD-B7AB-E66784544D90}"/>
              </a:ext>
            </a:extLst>
          </p:cNvPr>
          <p:cNvSpPr/>
          <p:nvPr/>
        </p:nvSpPr>
        <p:spPr>
          <a:xfrm>
            <a:off x="4975042" y="1988280"/>
            <a:ext cx="3956522" cy="4801314"/>
          </a:xfrm>
          <a:prstGeom prst="rect">
            <a:avLst/>
          </a:prstGeom>
        </p:spPr>
        <p:txBody>
          <a:bodyPr wrap="square" lIns="0" tIns="45720" rIns="91440" bIns="45720" anchor="t">
            <a:spAutoFit/>
          </a:bodyPr>
          <a:lstStyle/>
          <a:p>
            <a:pPr marL="179070" indent="-166370">
              <a:buFont typeface="Arial" panose="020B0604020202020204" pitchFamily="34" charset="0"/>
              <a:buChar char="•"/>
            </a:pPr>
            <a:r>
              <a:rPr lang="fr-FR" spc="-30" dirty="0">
                <a:cs typeface="Arial"/>
              </a:rPr>
              <a:t>5 </a:t>
            </a:r>
            <a:r>
              <a:rPr lang="fr-FR" spc="-30" dirty="0" err="1">
                <a:cs typeface="Arial"/>
              </a:rPr>
              <a:t>jaar</a:t>
            </a:r>
            <a:r>
              <a:rPr lang="fr-FR" spc="-30" dirty="0">
                <a:cs typeface="Arial"/>
              </a:rPr>
              <a:t> </a:t>
            </a:r>
            <a:r>
              <a:rPr lang="fr-FR" spc="-30" dirty="0" err="1">
                <a:cs typeface="Arial"/>
              </a:rPr>
              <a:t>werkzaam</a:t>
            </a:r>
            <a:r>
              <a:rPr lang="fr-FR" spc="-30" dirty="0">
                <a:cs typeface="Arial"/>
              </a:rPr>
              <a:t> in het </a:t>
            </a:r>
            <a:r>
              <a:rPr lang="fr-FR" spc="-30" dirty="0" err="1">
                <a:cs typeface="Arial"/>
              </a:rPr>
              <a:t>opvangcentrum</a:t>
            </a:r>
            <a:r>
              <a:rPr lang="fr-FR" spc="-30" dirty="0">
                <a:cs typeface="Arial"/>
              </a:rPr>
              <a:t> van Caritas in Scherpenheuvel </a:t>
            </a:r>
            <a:r>
              <a:rPr lang="fr-FR" spc="-30" dirty="0" err="1">
                <a:cs typeface="Arial"/>
              </a:rPr>
              <a:t>waar</a:t>
            </a:r>
            <a:r>
              <a:rPr lang="fr-FR" spc="-30" dirty="0">
                <a:cs typeface="Arial"/>
              </a:rPr>
              <a:t> ik </a:t>
            </a:r>
            <a:r>
              <a:rPr lang="fr-FR" spc="-30" dirty="0" err="1">
                <a:cs typeface="Arial"/>
              </a:rPr>
              <a:t>naast</a:t>
            </a:r>
            <a:r>
              <a:rPr lang="fr-FR" spc="-30" dirty="0">
                <a:cs typeface="Arial"/>
              </a:rPr>
              <a:t> </a:t>
            </a:r>
            <a:r>
              <a:rPr lang="fr-FR" spc="-30" dirty="0" err="1">
                <a:cs typeface="Arial"/>
              </a:rPr>
              <a:t>een</a:t>
            </a:r>
            <a:r>
              <a:rPr lang="fr-FR" spc="-30" dirty="0">
                <a:cs typeface="Arial"/>
              </a:rPr>
              <a:t> </a:t>
            </a:r>
            <a:r>
              <a:rPr lang="fr-FR" spc="-30" dirty="0" err="1">
                <a:cs typeface="Arial"/>
              </a:rPr>
              <a:t>aantal</a:t>
            </a:r>
            <a:r>
              <a:rPr lang="fr-FR" spc="-30" dirty="0">
                <a:cs typeface="Arial"/>
              </a:rPr>
              <a:t> </a:t>
            </a:r>
            <a:r>
              <a:rPr lang="fr-FR" spc="-30" dirty="0" err="1">
                <a:cs typeface="Arial"/>
              </a:rPr>
              <a:t>andere</a:t>
            </a:r>
            <a:r>
              <a:rPr lang="fr-FR" spc="-30" dirty="0">
                <a:cs typeface="Arial"/>
              </a:rPr>
              <a:t> </a:t>
            </a:r>
            <a:r>
              <a:rPr lang="fr-FR" spc="-30" dirty="0" err="1">
                <a:cs typeface="Arial"/>
              </a:rPr>
              <a:t>taken</a:t>
            </a:r>
            <a:r>
              <a:rPr lang="fr-FR" spc="-30" dirty="0">
                <a:cs typeface="Arial"/>
              </a:rPr>
              <a:t> </a:t>
            </a:r>
            <a:r>
              <a:rPr lang="fr-FR" spc="-30" dirty="0" err="1">
                <a:cs typeface="Arial"/>
              </a:rPr>
              <a:t>verantwoordelijk</a:t>
            </a:r>
            <a:r>
              <a:rPr lang="fr-FR" spc="-30" dirty="0">
                <a:cs typeface="Arial"/>
              </a:rPr>
              <a:t> ben </a:t>
            </a:r>
            <a:r>
              <a:rPr lang="fr-FR" spc="-30" dirty="0" err="1">
                <a:cs typeface="Arial"/>
              </a:rPr>
              <a:t>voor</a:t>
            </a:r>
            <a:r>
              <a:rPr lang="fr-FR" spc="-30" dirty="0">
                <a:cs typeface="Arial"/>
              </a:rPr>
              <a:t> de </a:t>
            </a:r>
            <a:r>
              <a:rPr lang="fr-FR" spc="-30" dirty="0" err="1">
                <a:cs typeface="Arial"/>
              </a:rPr>
              <a:t>contacten</a:t>
            </a:r>
            <a:r>
              <a:rPr lang="fr-FR" spc="-30" dirty="0">
                <a:cs typeface="Arial"/>
              </a:rPr>
              <a:t> met de </a:t>
            </a:r>
            <a:r>
              <a:rPr lang="fr-FR" spc="-30" dirty="0" err="1">
                <a:cs typeface="Arial"/>
              </a:rPr>
              <a:t>scholen</a:t>
            </a:r>
            <a:r>
              <a:rPr lang="fr-FR" spc="-30" dirty="0">
                <a:cs typeface="Arial"/>
              </a:rPr>
              <a:t>.</a:t>
            </a:r>
          </a:p>
          <a:p>
            <a:pPr marL="179070" indent="-166370">
              <a:buFont typeface="Arial" panose="020B0604020202020204" pitchFamily="34" charset="0"/>
              <a:buChar char="•"/>
            </a:pPr>
            <a:endParaRPr lang="fr-FR" spc="-30" dirty="0">
              <a:cs typeface="Arial"/>
            </a:endParaRPr>
          </a:p>
          <a:p>
            <a:pPr marL="179070" indent="-166370">
              <a:buFont typeface="Arial" panose="020B0604020202020204" pitchFamily="34" charset="0"/>
              <a:buChar char="•"/>
            </a:pPr>
            <a:r>
              <a:rPr lang="fr-FR" spc="-30" dirty="0" err="1">
                <a:cs typeface="Arial"/>
              </a:rPr>
              <a:t>Momenteel</a:t>
            </a:r>
            <a:r>
              <a:rPr lang="fr-FR" spc="-30" dirty="0">
                <a:cs typeface="Arial"/>
              </a:rPr>
              <a:t> </a:t>
            </a:r>
            <a:r>
              <a:rPr lang="fr-FR" spc="-30" dirty="0" err="1">
                <a:cs typeface="Arial"/>
              </a:rPr>
              <a:t>hebben</a:t>
            </a:r>
            <a:r>
              <a:rPr lang="fr-FR" spc="-30" dirty="0">
                <a:cs typeface="Arial"/>
              </a:rPr>
              <a:t> </a:t>
            </a:r>
            <a:r>
              <a:rPr lang="fr-FR" spc="-30" dirty="0" err="1">
                <a:cs typeface="Arial"/>
              </a:rPr>
              <a:t>wij</a:t>
            </a:r>
            <a:r>
              <a:rPr lang="fr-FR" spc="-30" dirty="0">
                <a:cs typeface="Arial"/>
              </a:rPr>
              <a:t> 38 </a:t>
            </a:r>
            <a:r>
              <a:rPr lang="fr-FR" spc="-30" dirty="0" err="1">
                <a:cs typeface="Arial"/>
              </a:rPr>
              <a:t>lagere</a:t>
            </a:r>
            <a:r>
              <a:rPr lang="fr-FR" spc="-30" dirty="0">
                <a:cs typeface="Arial"/>
              </a:rPr>
              <a:t> </a:t>
            </a:r>
            <a:r>
              <a:rPr lang="fr-FR" spc="-30" dirty="0" err="1">
                <a:cs typeface="Arial"/>
              </a:rPr>
              <a:t>school</a:t>
            </a:r>
            <a:r>
              <a:rPr lang="fr-FR" spc="-30" dirty="0">
                <a:cs typeface="Arial"/>
              </a:rPr>
              <a:t> </a:t>
            </a:r>
            <a:r>
              <a:rPr lang="fr-FR" spc="-30" dirty="0" err="1">
                <a:cs typeface="Arial"/>
              </a:rPr>
              <a:t>kinderen</a:t>
            </a:r>
            <a:r>
              <a:rPr lang="fr-FR" spc="-30" dirty="0">
                <a:cs typeface="Arial"/>
              </a:rPr>
              <a:t>, </a:t>
            </a:r>
            <a:r>
              <a:rPr lang="fr-FR" spc="-30" dirty="0" err="1">
                <a:cs typeface="Arial"/>
              </a:rPr>
              <a:t>waarvan</a:t>
            </a:r>
            <a:r>
              <a:rPr lang="fr-FR" spc="-30" dirty="0">
                <a:cs typeface="Arial"/>
              </a:rPr>
              <a:t> 14 </a:t>
            </a:r>
            <a:r>
              <a:rPr lang="fr-FR" spc="-30" dirty="0" err="1">
                <a:cs typeface="Arial"/>
              </a:rPr>
              <a:t>kleuters</a:t>
            </a:r>
            <a:r>
              <a:rPr lang="fr-FR" spc="-30" dirty="0">
                <a:cs typeface="Arial"/>
              </a:rPr>
              <a:t>.</a:t>
            </a:r>
          </a:p>
          <a:p>
            <a:pPr marL="179070" indent="-166370">
              <a:buFont typeface="Arial" panose="020B0604020202020204" pitchFamily="34" charset="0"/>
              <a:buChar char="•"/>
            </a:pPr>
            <a:endParaRPr lang="fr-FR" spc="-30" dirty="0">
              <a:cs typeface="Arial"/>
            </a:endParaRPr>
          </a:p>
          <a:p>
            <a:pPr marL="179070" indent="-166370">
              <a:buFont typeface="Arial" panose="020B0604020202020204" pitchFamily="34" charset="0"/>
              <a:buChar char="•"/>
            </a:pPr>
            <a:r>
              <a:rPr lang="fr-FR" spc="-30" dirty="0">
                <a:cs typeface="Arial"/>
              </a:rPr>
              <a:t>Het </a:t>
            </a:r>
            <a:r>
              <a:rPr lang="fr-FR" spc="-30" dirty="0" err="1">
                <a:cs typeface="Arial"/>
              </a:rPr>
              <a:t>doel</a:t>
            </a:r>
            <a:r>
              <a:rPr lang="fr-FR" spc="-30" dirty="0">
                <a:cs typeface="Arial"/>
              </a:rPr>
              <a:t> van </a:t>
            </a:r>
            <a:r>
              <a:rPr lang="fr-FR" spc="-30" dirty="0" err="1">
                <a:cs typeface="Arial"/>
              </a:rPr>
              <a:t>mijn</a:t>
            </a:r>
            <a:r>
              <a:rPr lang="fr-FR" spc="-30" dirty="0">
                <a:cs typeface="Arial"/>
              </a:rPr>
              <a:t> </a:t>
            </a:r>
            <a:r>
              <a:rPr lang="fr-FR" spc="-30" dirty="0" err="1">
                <a:cs typeface="Arial"/>
              </a:rPr>
              <a:t>werk</a:t>
            </a:r>
            <a:r>
              <a:rPr lang="fr-FR" spc="-30" dirty="0">
                <a:cs typeface="Arial"/>
              </a:rPr>
              <a:t>: </a:t>
            </a:r>
            <a:r>
              <a:rPr lang="fr-FR" spc="-30" dirty="0" err="1">
                <a:cs typeface="Arial"/>
              </a:rPr>
              <a:t>Kinderen</a:t>
            </a:r>
            <a:r>
              <a:rPr lang="fr-FR" spc="-30" dirty="0">
                <a:cs typeface="Arial"/>
              </a:rPr>
              <a:t> van het </a:t>
            </a:r>
            <a:r>
              <a:rPr lang="fr-FR" spc="-30" dirty="0" err="1">
                <a:cs typeface="Arial"/>
              </a:rPr>
              <a:t>opvangcentrum</a:t>
            </a:r>
            <a:r>
              <a:rPr lang="fr-FR" spc="-30" dirty="0">
                <a:cs typeface="Arial"/>
              </a:rPr>
              <a:t> </a:t>
            </a:r>
            <a:r>
              <a:rPr lang="fr-FR" spc="-30" dirty="0" err="1">
                <a:cs typeface="Arial"/>
              </a:rPr>
              <a:t>zoveel</a:t>
            </a:r>
            <a:r>
              <a:rPr lang="fr-FR" spc="-30" dirty="0">
                <a:cs typeface="Arial"/>
              </a:rPr>
              <a:t> </a:t>
            </a:r>
            <a:r>
              <a:rPr lang="fr-FR" spc="-30" dirty="0" err="1">
                <a:cs typeface="Arial"/>
              </a:rPr>
              <a:t>mogelijk</a:t>
            </a:r>
            <a:r>
              <a:rPr lang="fr-FR" spc="-30" dirty="0">
                <a:cs typeface="Arial"/>
              </a:rPr>
              <a:t> </a:t>
            </a:r>
            <a:r>
              <a:rPr lang="fr-FR" spc="-30" dirty="0" err="1">
                <a:cs typeface="Arial"/>
              </a:rPr>
              <a:t>kansen</a:t>
            </a:r>
            <a:r>
              <a:rPr lang="fr-FR" spc="-30" dirty="0">
                <a:cs typeface="Arial"/>
              </a:rPr>
              <a:t> </a:t>
            </a:r>
            <a:r>
              <a:rPr lang="fr-FR" spc="-30" dirty="0" err="1">
                <a:cs typeface="Arial"/>
              </a:rPr>
              <a:t>geven</a:t>
            </a:r>
            <a:r>
              <a:rPr lang="fr-FR" spc="-30" dirty="0">
                <a:cs typeface="Arial"/>
              </a:rPr>
              <a:t> </a:t>
            </a:r>
            <a:r>
              <a:rPr lang="fr-FR" spc="-30" dirty="0" err="1">
                <a:cs typeface="Arial"/>
              </a:rPr>
              <a:t>zodat</a:t>
            </a:r>
            <a:r>
              <a:rPr lang="fr-FR" spc="-30" dirty="0">
                <a:cs typeface="Arial"/>
              </a:rPr>
              <a:t> </a:t>
            </a:r>
            <a:r>
              <a:rPr lang="fr-FR" spc="-30" dirty="0" err="1">
                <a:cs typeface="Arial"/>
              </a:rPr>
              <a:t>ze</a:t>
            </a:r>
            <a:r>
              <a:rPr lang="fr-FR" spc="-30" dirty="0">
                <a:cs typeface="Arial"/>
              </a:rPr>
              <a:t> hun </a:t>
            </a:r>
            <a:r>
              <a:rPr lang="fr-FR" spc="-30" dirty="0" err="1">
                <a:cs typeface="Arial"/>
              </a:rPr>
              <a:t>maximaal</a:t>
            </a:r>
            <a:r>
              <a:rPr lang="fr-FR" spc="-30" dirty="0">
                <a:cs typeface="Arial"/>
              </a:rPr>
              <a:t> </a:t>
            </a:r>
            <a:r>
              <a:rPr lang="fr-FR" spc="-30" dirty="0" err="1">
                <a:cs typeface="Arial"/>
              </a:rPr>
              <a:t>kunnen</a:t>
            </a:r>
            <a:r>
              <a:rPr lang="fr-FR" spc="-30" dirty="0">
                <a:cs typeface="Arial"/>
              </a:rPr>
              <a:t> </a:t>
            </a:r>
            <a:r>
              <a:rPr lang="fr-FR" spc="-30" dirty="0" err="1">
                <a:cs typeface="Arial"/>
              </a:rPr>
              <a:t>ontplooien</a:t>
            </a:r>
            <a:r>
              <a:rPr lang="fr-FR" spc="-30" dirty="0">
                <a:cs typeface="Arial"/>
              </a:rPr>
              <a:t>.</a:t>
            </a:r>
          </a:p>
          <a:p>
            <a:pPr marL="179070" indent="-166370">
              <a:buFont typeface="Arial" panose="020B0604020202020204" pitchFamily="34" charset="0"/>
              <a:buChar char="•"/>
            </a:pPr>
            <a:endParaRPr lang="fr-FR" spc="-30" dirty="0">
              <a:cs typeface="Arial"/>
            </a:endParaRPr>
          </a:p>
          <a:p>
            <a:pPr marL="179070" indent="-166370">
              <a:buFont typeface="Arial" panose="020B0604020202020204" pitchFamily="34" charset="0"/>
              <a:buChar char="•"/>
            </a:pPr>
            <a:endParaRPr lang="fr-FR" spc="-30" dirty="0">
              <a:cs typeface="Arial"/>
            </a:endParaRPr>
          </a:p>
        </p:txBody>
      </p:sp>
      <p:pic>
        <p:nvPicPr>
          <p:cNvPr id="3" name="Picture 2" descr="A person smiling at camera&#10;&#10;Description automatically generated">
            <a:extLst>
              <a:ext uri="{FF2B5EF4-FFF2-40B4-BE49-F238E27FC236}">
                <a16:creationId xmlns:a16="http://schemas.microsoft.com/office/drawing/2014/main" id="{FE771510-4778-0847-9540-BD1D509D0506}"/>
              </a:ext>
            </a:extLst>
          </p:cNvPr>
          <p:cNvPicPr>
            <a:picLocks noChangeAspect="1"/>
          </p:cNvPicPr>
          <p:nvPr/>
        </p:nvPicPr>
        <p:blipFill>
          <a:blip r:embed="rId3"/>
          <a:stretch>
            <a:fillRect/>
          </a:stretch>
        </p:blipFill>
        <p:spPr>
          <a:xfrm>
            <a:off x="1515164" y="1796814"/>
            <a:ext cx="2190786" cy="3264372"/>
          </a:xfrm>
          <a:prstGeom prst="rect">
            <a:avLst/>
          </a:prstGeom>
        </p:spPr>
      </p:pic>
    </p:spTree>
    <p:extLst>
      <p:ext uri="{BB962C8B-B14F-4D97-AF65-F5344CB8AC3E}">
        <p14:creationId xmlns:p14="http://schemas.microsoft.com/office/powerpoint/2010/main" val="115667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3</a:t>
            </a:fld>
            <a:endParaRPr lang="en-BE" dirty="0"/>
          </a:p>
        </p:txBody>
      </p:sp>
      <p:sp>
        <p:nvSpPr>
          <p:cNvPr id="8" name="object 8">
            <a:extLst>
              <a:ext uri="{FF2B5EF4-FFF2-40B4-BE49-F238E27FC236}">
                <a16:creationId xmlns:a16="http://schemas.microsoft.com/office/drawing/2014/main" id="{55687CCE-8F6C-443F-B165-7480CC46BC43}"/>
              </a:ext>
            </a:extLst>
          </p:cNvPr>
          <p:cNvSpPr txBox="1"/>
          <p:nvPr/>
        </p:nvSpPr>
        <p:spPr>
          <a:xfrm>
            <a:off x="628650" y="355917"/>
            <a:ext cx="4545330" cy="650240"/>
          </a:xfrm>
          <a:prstGeom prst="rect">
            <a:avLst/>
          </a:prstGeom>
        </p:spPr>
        <p:txBody>
          <a:bodyPr vert="horz" wrap="square" lIns="0" tIns="0" rIns="0" bIns="0" rtlCol="0" anchor="t">
            <a:noAutofit/>
          </a:bodyPr>
          <a:lstStyle/>
          <a:p>
            <a:pPr marL="12700" marR="12700"/>
            <a:r>
              <a:rPr lang="en-GB" sz="2500" b="1" dirty="0">
                <a:solidFill>
                  <a:srgbClr val="E1001A"/>
                </a:solidFill>
                <a:latin typeface="Arial"/>
                <a:cs typeface="Arial"/>
              </a:rPr>
              <a:t>3 Topics</a:t>
            </a:r>
            <a:endParaRPr lang="fr-BE" sz="2500" b="1" dirty="0" err="1">
              <a:solidFill>
                <a:srgbClr val="E1001A"/>
              </a:solidFill>
              <a:latin typeface="Arial"/>
              <a:cs typeface="Arial"/>
            </a:endParaRPr>
          </a:p>
        </p:txBody>
      </p:sp>
      <p:sp>
        <p:nvSpPr>
          <p:cNvPr id="9" name="object 9">
            <a:extLst>
              <a:ext uri="{FF2B5EF4-FFF2-40B4-BE49-F238E27FC236}">
                <a16:creationId xmlns:a16="http://schemas.microsoft.com/office/drawing/2014/main" id="{B13F27BB-DE6F-43D4-9532-54156E80C6F8}"/>
              </a:ext>
            </a:extLst>
          </p:cNvPr>
          <p:cNvSpPr txBox="1"/>
          <p:nvPr/>
        </p:nvSpPr>
        <p:spPr>
          <a:xfrm>
            <a:off x="628650" y="1768014"/>
            <a:ext cx="7886700" cy="4401877"/>
          </a:xfrm>
          <a:prstGeom prst="rect">
            <a:avLst/>
          </a:prstGeom>
        </p:spPr>
        <p:txBody>
          <a:bodyPr vert="horz" wrap="square" lIns="0" tIns="0" rIns="0" bIns="0" rtlCol="0" anchor="t">
            <a:noAutofit/>
          </a:bodyPr>
          <a:lstStyle/>
          <a:p>
            <a:pPr marL="298450" marR="12700" indent="-285750">
              <a:spcAft>
                <a:spcPts val="600"/>
              </a:spcAft>
              <a:buClr>
                <a:srgbClr val="E30613"/>
              </a:buClr>
              <a:buFont typeface="Arial" panose="020B0604020202020204" pitchFamily="34" charset="0"/>
              <a:buChar char="•"/>
            </a:pPr>
            <a:r>
              <a:rPr lang="nl-BE" sz="4000" b="1" dirty="0">
                <a:latin typeface="Arial"/>
                <a:cs typeface="Arial"/>
              </a:rPr>
              <a:t>Samenwerking met de school</a:t>
            </a:r>
            <a:endParaRPr lang="en-US" sz="4000" dirty="0">
              <a:cs typeface="Arial"/>
            </a:endParaRPr>
          </a:p>
          <a:p>
            <a:pPr marL="298450" marR="12700" indent="-285750">
              <a:spcAft>
                <a:spcPts val="600"/>
              </a:spcAft>
              <a:buClr>
                <a:srgbClr val="E30613"/>
              </a:buClr>
              <a:buFont typeface="Arial" panose="020B0604020202020204" pitchFamily="34" charset="0"/>
              <a:buChar char="•"/>
            </a:pPr>
            <a:endParaRPr lang="nl-BE" sz="4000" b="1" dirty="0">
              <a:latin typeface="Arial"/>
              <a:cs typeface="Arial"/>
            </a:endParaRPr>
          </a:p>
          <a:p>
            <a:pPr marL="298450" marR="12700" indent="-285750">
              <a:spcAft>
                <a:spcPts val="600"/>
              </a:spcAft>
              <a:buClr>
                <a:srgbClr val="E30613"/>
              </a:buClr>
              <a:buFont typeface="Arial" panose="020B0604020202020204" pitchFamily="34" charset="0"/>
              <a:buChar char="•"/>
            </a:pPr>
            <a:r>
              <a:rPr lang="nl-BE" sz="4000" b="1" dirty="0">
                <a:latin typeface="Arial"/>
                <a:cs typeface="Arial"/>
              </a:rPr>
              <a:t>Relatie ouders - school</a:t>
            </a:r>
            <a:endParaRPr lang="nl-BE" sz="4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4000" b="1" dirty="0">
              <a:latin typeface="Arial"/>
              <a:cs typeface="Arial"/>
            </a:endParaRPr>
          </a:p>
          <a:p>
            <a:pPr marL="298450" marR="12700" indent="-285750">
              <a:spcAft>
                <a:spcPts val="600"/>
              </a:spcAft>
              <a:buClr>
                <a:srgbClr val="E30613"/>
              </a:buClr>
              <a:buFont typeface="Arial" panose="020B0604020202020204" pitchFamily="34" charset="0"/>
              <a:buChar char="•"/>
            </a:pPr>
            <a:r>
              <a:rPr lang="nl-BE" sz="4000" b="1" dirty="0">
                <a:latin typeface="Arial"/>
                <a:cs typeface="Arial"/>
              </a:rPr>
              <a:t>Kinderen maximaal kansen geven</a:t>
            </a:r>
            <a:endParaRPr lang="nl-BE" sz="4000" dirty="0">
              <a:latin typeface="Arial"/>
              <a:cs typeface="Arial"/>
            </a:endParaRPr>
          </a:p>
        </p:txBody>
      </p:sp>
    </p:spTree>
    <p:extLst>
      <p:ext uri="{BB962C8B-B14F-4D97-AF65-F5344CB8AC3E}">
        <p14:creationId xmlns:p14="http://schemas.microsoft.com/office/powerpoint/2010/main" val="155271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4</a:t>
            </a:fld>
            <a:endParaRPr lang="en-BE" dirty="0"/>
          </a:p>
        </p:txBody>
      </p:sp>
      <p:sp>
        <p:nvSpPr>
          <p:cNvPr id="8" name="object 8">
            <a:extLst>
              <a:ext uri="{FF2B5EF4-FFF2-40B4-BE49-F238E27FC236}">
                <a16:creationId xmlns:a16="http://schemas.microsoft.com/office/drawing/2014/main" id="{55687CCE-8F6C-443F-B165-7480CC46BC43}"/>
              </a:ext>
            </a:extLst>
          </p:cNvPr>
          <p:cNvSpPr txBox="1"/>
          <p:nvPr/>
        </p:nvSpPr>
        <p:spPr>
          <a:xfrm>
            <a:off x="628649" y="688108"/>
            <a:ext cx="6855227" cy="893445"/>
          </a:xfrm>
          <a:prstGeom prst="rect">
            <a:avLst/>
          </a:prstGeom>
        </p:spPr>
        <p:txBody>
          <a:bodyPr vert="horz" wrap="square" lIns="0" tIns="0" rIns="0" bIns="0" rtlCol="0" anchor="t">
            <a:noAutofit/>
          </a:bodyPr>
          <a:lstStyle/>
          <a:p>
            <a:pPr marL="12700" marR="12700"/>
            <a:r>
              <a:rPr lang="en-GB" sz="2500" b="1" dirty="0" err="1">
                <a:solidFill>
                  <a:srgbClr val="E1001A"/>
                </a:solidFill>
                <a:latin typeface="Arial"/>
                <a:cs typeface="Arial"/>
              </a:rPr>
              <a:t>Samenwerking</a:t>
            </a:r>
            <a:r>
              <a:rPr lang="en-GB" sz="2500" b="1" dirty="0">
                <a:solidFill>
                  <a:srgbClr val="E1001A"/>
                </a:solidFill>
                <a:latin typeface="Arial"/>
                <a:cs typeface="Arial"/>
              </a:rPr>
              <a:t> </a:t>
            </a:r>
            <a:r>
              <a:rPr lang="en-GB" sz="2500" b="1" dirty="0" err="1">
                <a:solidFill>
                  <a:srgbClr val="E1001A"/>
                </a:solidFill>
                <a:latin typeface="Arial"/>
                <a:cs typeface="Arial"/>
              </a:rPr>
              <a:t>opvangcentrum</a:t>
            </a:r>
            <a:r>
              <a:rPr lang="en-GB" sz="2500" b="1" dirty="0">
                <a:solidFill>
                  <a:srgbClr val="E1001A"/>
                </a:solidFill>
                <a:latin typeface="Arial"/>
                <a:cs typeface="Arial"/>
              </a:rPr>
              <a:t> met de school</a:t>
            </a:r>
          </a:p>
        </p:txBody>
      </p:sp>
      <p:sp>
        <p:nvSpPr>
          <p:cNvPr id="9" name="object 9">
            <a:extLst>
              <a:ext uri="{FF2B5EF4-FFF2-40B4-BE49-F238E27FC236}">
                <a16:creationId xmlns:a16="http://schemas.microsoft.com/office/drawing/2014/main" id="{B13F27BB-DE6F-43D4-9532-54156E80C6F8}"/>
              </a:ext>
            </a:extLst>
          </p:cNvPr>
          <p:cNvSpPr txBox="1"/>
          <p:nvPr/>
        </p:nvSpPr>
        <p:spPr>
          <a:xfrm>
            <a:off x="628650" y="1768014"/>
            <a:ext cx="7886700" cy="4401877"/>
          </a:xfrm>
          <a:prstGeom prst="rect">
            <a:avLst/>
          </a:prstGeom>
        </p:spPr>
        <p:txBody>
          <a:bodyPr vert="horz" wrap="square" lIns="0" tIns="0" rIns="0" bIns="0" rtlCol="0" anchor="t">
            <a:noAutofit/>
          </a:bodyPr>
          <a:lstStyle/>
          <a:p>
            <a:pPr marL="755650" marR="12700" lvl="1" indent="-285750">
              <a:spcAft>
                <a:spcPts val="600"/>
              </a:spcAft>
              <a:buClr>
                <a:srgbClr val="E30613"/>
              </a:buClr>
              <a:buFont typeface="Arial" panose="020B0604020202020204" pitchFamily="34" charset="0"/>
              <a:buChar char="•"/>
            </a:pPr>
            <a:r>
              <a:rPr lang="nl-BE" sz="2000" dirty="0">
                <a:cs typeface="Arial"/>
              </a:rPr>
              <a:t>Verschillende partijen in de school </a:t>
            </a:r>
          </a:p>
          <a:p>
            <a:pPr marL="1212850" marR="12700" lvl="2" indent="-285750">
              <a:spcAft>
                <a:spcPts val="600"/>
              </a:spcAft>
              <a:buClr>
                <a:srgbClr val="E30613"/>
              </a:buClr>
              <a:buFont typeface="Courier New" panose="020B0604020202020204" pitchFamily="34" charset="0"/>
              <a:buChar char="o"/>
            </a:pPr>
            <a:r>
              <a:rPr lang="nl-BE" sz="2000" dirty="0">
                <a:cs typeface="Arial"/>
              </a:rPr>
              <a:t>Directie – draagkracht van de school/klas</a:t>
            </a:r>
          </a:p>
          <a:p>
            <a:pPr marL="1212850" marR="12700" lvl="2" indent="-285750">
              <a:spcAft>
                <a:spcPts val="600"/>
              </a:spcAft>
              <a:buClr>
                <a:srgbClr val="E30613"/>
              </a:buClr>
              <a:buFont typeface="Courier New" panose="020B0604020202020204" pitchFamily="34" charset="0"/>
              <a:buChar char="o"/>
            </a:pPr>
            <a:r>
              <a:rPr lang="nl-BE" sz="2000" dirty="0">
                <a:cs typeface="Arial"/>
              </a:rPr>
              <a:t>Juf AN (Anderstalige Nieuwkomers)</a:t>
            </a:r>
          </a:p>
          <a:p>
            <a:pPr marL="1670050" marR="12700" lvl="3" indent="-285750">
              <a:spcAft>
                <a:spcPts val="600"/>
              </a:spcAft>
              <a:buClr>
                <a:srgbClr val="E30613"/>
              </a:buClr>
              <a:buFont typeface="Courier New" panose="020B0604020202020204" pitchFamily="34" charset="0"/>
              <a:buChar char="o"/>
            </a:pPr>
            <a:r>
              <a:rPr lang="nl-BE" sz="2000" dirty="0">
                <a:cs typeface="Arial"/>
              </a:rPr>
              <a:t>Minstens 6 leerlingen</a:t>
            </a:r>
          </a:p>
          <a:p>
            <a:pPr marL="1670050" marR="12700" lvl="3" indent="-285750">
              <a:spcAft>
                <a:spcPts val="600"/>
              </a:spcAft>
              <a:buClr>
                <a:srgbClr val="E30613"/>
              </a:buClr>
              <a:buFont typeface="Courier New" panose="020B0604020202020204" pitchFamily="34" charset="0"/>
              <a:buChar char="o"/>
            </a:pPr>
            <a:r>
              <a:rPr lang="nl-BE" sz="2000" dirty="0">
                <a:cs typeface="Arial"/>
              </a:rPr>
              <a:t>Liefst ervaren en geëngageerde blijvende leerkracht </a:t>
            </a:r>
          </a:p>
          <a:p>
            <a:pPr marL="1212850" marR="12700" lvl="2" indent="-285750">
              <a:spcAft>
                <a:spcPts val="600"/>
              </a:spcAft>
              <a:buClr>
                <a:srgbClr val="E30613"/>
              </a:buClr>
              <a:buFont typeface="Courier New" panose="020B0604020202020204" pitchFamily="34" charset="0"/>
              <a:buChar char="o"/>
            </a:pPr>
            <a:r>
              <a:rPr lang="nl-BE" sz="2000" dirty="0">
                <a:cs typeface="Arial"/>
              </a:rPr>
              <a:t>Klasleerkracht </a:t>
            </a:r>
          </a:p>
          <a:p>
            <a:pPr marL="1212850" marR="12700" lvl="2" indent="-285750">
              <a:spcAft>
                <a:spcPts val="600"/>
              </a:spcAft>
              <a:buClr>
                <a:srgbClr val="E30613"/>
              </a:buClr>
              <a:buFont typeface="Courier New" panose="020B0604020202020204" pitchFamily="34" charset="0"/>
              <a:buChar char="o"/>
            </a:pPr>
            <a:r>
              <a:rPr lang="nl-BE" sz="2000" dirty="0">
                <a:cs typeface="Arial"/>
              </a:rPr>
              <a:t>Zorgcoördinator</a:t>
            </a:r>
          </a:p>
          <a:p>
            <a:pPr marL="1212850" marR="12700" lvl="2" indent="-285750">
              <a:spcAft>
                <a:spcPts val="600"/>
              </a:spcAft>
              <a:buClr>
                <a:srgbClr val="E30613"/>
              </a:buClr>
              <a:buFont typeface="Courier New" panose="020B0604020202020204" pitchFamily="34" charset="0"/>
              <a:buChar char="o"/>
            </a:pPr>
            <a:r>
              <a:rPr lang="nl-BE" sz="2000" dirty="0">
                <a:cs typeface="Arial"/>
              </a:rPr>
              <a:t>CLB</a:t>
            </a:r>
          </a:p>
          <a:p>
            <a:pPr marL="298450" marR="12700" indent="-285750">
              <a:spcAft>
                <a:spcPts val="600"/>
              </a:spcAft>
              <a:buClr>
                <a:srgbClr val="E30613"/>
              </a:buClr>
              <a:buFont typeface="Arial" panose="020B0604020202020204" pitchFamily="34" charset="0"/>
              <a:buChar char="•"/>
            </a:pPr>
            <a:r>
              <a:rPr lang="nl-BE" sz="2000" dirty="0">
                <a:latin typeface="Arial"/>
                <a:cs typeface="Arial"/>
              </a:rPr>
              <a:t>De ideale school:</a:t>
            </a:r>
          </a:p>
          <a:p>
            <a:pPr marL="12700" marR="12700">
              <a:spcAft>
                <a:spcPts val="600"/>
              </a:spcAft>
              <a:buClr>
                <a:srgbClr val="E30613"/>
              </a:buClr>
            </a:pPr>
            <a:r>
              <a:rPr lang="nl-BE" sz="2000" dirty="0">
                <a:latin typeface="Arial"/>
                <a:cs typeface="Arial"/>
              </a:rPr>
              <a:t>		School die investeert in de anderstalige nieuwkomers met 			een Juf AN en een heel team dat erachter staat om deze 			kinderen met open armen te ontvangen.</a:t>
            </a: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4000" dirty="0">
              <a:latin typeface="Arial"/>
              <a:cs typeface="Arial"/>
            </a:endParaRPr>
          </a:p>
        </p:txBody>
      </p:sp>
    </p:spTree>
    <p:extLst>
      <p:ext uri="{BB962C8B-B14F-4D97-AF65-F5344CB8AC3E}">
        <p14:creationId xmlns:p14="http://schemas.microsoft.com/office/powerpoint/2010/main" val="307762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5</a:t>
            </a:fld>
            <a:endParaRPr lang="en-BE" dirty="0"/>
          </a:p>
        </p:txBody>
      </p:sp>
      <p:sp>
        <p:nvSpPr>
          <p:cNvPr id="8" name="object 8">
            <a:extLst>
              <a:ext uri="{FF2B5EF4-FFF2-40B4-BE49-F238E27FC236}">
                <a16:creationId xmlns:a16="http://schemas.microsoft.com/office/drawing/2014/main" id="{55687CCE-8F6C-443F-B165-7480CC46BC43}"/>
              </a:ext>
            </a:extLst>
          </p:cNvPr>
          <p:cNvSpPr txBox="1"/>
          <p:nvPr/>
        </p:nvSpPr>
        <p:spPr>
          <a:xfrm>
            <a:off x="628650" y="355917"/>
            <a:ext cx="4545330" cy="650240"/>
          </a:xfrm>
          <a:prstGeom prst="rect">
            <a:avLst/>
          </a:prstGeom>
        </p:spPr>
        <p:txBody>
          <a:bodyPr vert="horz" wrap="square" lIns="0" tIns="0" rIns="0" bIns="0" rtlCol="0" anchor="t">
            <a:noAutofit/>
          </a:bodyPr>
          <a:lstStyle/>
          <a:p>
            <a:pPr marL="12700" marR="12700"/>
            <a:r>
              <a:rPr lang="en-GB" sz="2500" b="1" dirty="0" err="1">
                <a:solidFill>
                  <a:srgbClr val="E1001A"/>
                </a:solidFill>
                <a:latin typeface="Arial"/>
                <a:cs typeface="Arial"/>
              </a:rPr>
              <a:t>Relatie</a:t>
            </a:r>
            <a:r>
              <a:rPr lang="en-GB" sz="2500" b="1" dirty="0">
                <a:solidFill>
                  <a:srgbClr val="E1001A"/>
                </a:solidFill>
                <a:latin typeface="Arial"/>
                <a:cs typeface="Arial"/>
              </a:rPr>
              <a:t> school - </a:t>
            </a:r>
            <a:r>
              <a:rPr lang="en-GB" sz="2500" b="1" dirty="0" err="1">
                <a:solidFill>
                  <a:srgbClr val="E1001A"/>
                </a:solidFill>
                <a:latin typeface="Arial"/>
                <a:cs typeface="Arial"/>
              </a:rPr>
              <a:t>ouders</a:t>
            </a:r>
            <a:endParaRPr lang="en-GB" sz="2500" b="1" dirty="0">
              <a:solidFill>
                <a:srgbClr val="E1001A"/>
              </a:solidFill>
              <a:latin typeface="Arial"/>
              <a:cs typeface="Arial"/>
            </a:endParaRPr>
          </a:p>
        </p:txBody>
      </p:sp>
      <p:sp>
        <p:nvSpPr>
          <p:cNvPr id="9" name="object 9">
            <a:extLst>
              <a:ext uri="{FF2B5EF4-FFF2-40B4-BE49-F238E27FC236}">
                <a16:creationId xmlns:a16="http://schemas.microsoft.com/office/drawing/2014/main" id="{B13F27BB-DE6F-43D4-9532-54156E80C6F8}"/>
              </a:ext>
            </a:extLst>
          </p:cNvPr>
          <p:cNvSpPr txBox="1"/>
          <p:nvPr/>
        </p:nvSpPr>
        <p:spPr>
          <a:xfrm>
            <a:off x="525169" y="1006014"/>
            <a:ext cx="7999588" cy="5530765"/>
          </a:xfrm>
          <a:prstGeom prst="rect">
            <a:avLst/>
          </a:prstGeom>
        </p:spPr>
        <p:txBody>
          <a:bodyPr vert="horz" wrap="square" lIns="0" tIns="0" rIns="0" bIns="0" rtlCol="0" anchor="t">
            <a:noAutofit/>
          </a:bodyPr>
          <a:lstStyle/>
          <a:p>
            <a:pPr marL="298450" marR="12700" indent="-285750">
              <a:spcAft>
                <a:spcPts val="600"/>
              </a:spcAft>
              <a:buClr>
                <a:srgbClr val="E30613"/>
              </a:buClr>
              <a:buFont typeface="Arial" panose="020B0604020202020204" pitchFamily="34" charset="0"/>
              <a:buChar char="•"/>
            </a:pPr>
            <a:endParaRPr lang="nl-BE" sz="2000" dirty="0">
              <a:cs typeface="Arial"/>
            </a:endParaRPr>
          </a:p>
          <a:p>
            <a:pPr marL="298450" marR="12700" indent="-285750">
              <a:spcAft>
                <a:spcPts val="600"/>
              </a:spcAft>
              <a:buClr>
                <a:srgbClr val="E30613"/>
              </a:buClr>
              <a:buFont typeface="Arial" panose="020B0604020202020204" pitchFamily="34" charset="0"/>
              <a:buChar char="•"/>
            </a:pPr>
            <a:r>
              <a:rPr lang="nl-BE" sz="2000" dirty="0">
                <a:latin typeface="Arial"/>
                <a:cs typeface="Arial"/>
              </a:rPr>
              <a:t>Er moet een relatie opgebouwd worden tussen de school en de ouder waarbij het opvangcentrum actief aan kan bijdragen.)</a:t>
            </a: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r>
              <a:rPr lang="nl-BE" sz="2000" dirty="0">
                <a:latin typeface="Arial"/>
                <a:cs typeface="Arial"/>
              </a:rPr>
              <a:t>Belangrijk daarbij</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Onbekend is onbemind</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Zoveel mogelijk rechtstreeks contact </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Niet alle ouders zijn hetzelfde </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Proces</a:t>
            </a: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755650" marR="12700" lvl="1" indent="-285750">
              <a:spcAft>
                <a:spcPts val="600"/>
              </a:spcAft>
              <a:buClr>
                <a:srgbClr val="E30613"/>
              </a:buClr>
              <a:buFont typeface="Courier New" panose="020B0604020202020204" pitchFamily="34" charset="0"/>
              <a:buChar char="o"/>
            </a:pPr>
            <a:endParaRPr lang="nl-BE" sz="2000" dirty="0">
              <a:latin typeface="Arial"/>
              <a:cs typeface="Arial"/>
            </a:endParaRPr>
          </a:p>
          <a:p>
            <a:pPr marL="755650" marR="12700" lvl="1" indent="-285750">
              <a:spcAft>
                <a:spcPts val="600"/>
              </a:spcAft>
              <a:buClr>
                <a:srgbClr val="E30613"/>
              </a:buClr>
              <a:buFont typeface="Courier New" panose="020B0604020202020204" pitchFamily="34" charset="0"/>
              <a:buChar char="o"/>
            </a:pPr>
            <a:endParaRPr lang="nl-BE" sz="2000" dirty="0">
              <a:latin typeface="Arial"/>
              <a:cs typeface="Arial"/>
            </a:endParaRPr>
          </a:p>
          <a:p>
            <a:pPr marL="755650" marR="12700" lvl="1" indent="-285750">
              <a:spcAft>
                <a:spcPts val="600"/>
              </a:spcAft>
              <a:buClr>
                <a:srgbClr val="E30613"/>
              </a:buClr>
              <a:buFont typeface="Courier New" panose="020B0604020202020204" pitchFamily="34" charset="0"/>
              <a:buChar char="o"/>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4000" dirty="0">
              <a:latin typeface="Arial"/>
              <a:cs typeface="Arial"/>
            </a:endParaRPr>
          </a:p>
        </p:txBody>
      </p:sp>
    </p:spTree>
    <p:extLst>
      <p:ext uri="{BB962C8B-B14F-4D97-AF65-F5344CB8AC3E}">
        <p14:creationId xmlns:p14="http://schemas.microsoft.com/office/powerpoint/2010/main" val="223794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6</a:t>
            </a:fld>
            <a:endParaRPr lang="en-BE" dirty="0"/>
          </a:p>
        </p:txBody>
      </p:sp>
      <p:sp>
        <p:nvSpPr>
          <p:cNvPr id="8" name="object 8">
            <a:extLst>
              <a:ext uri="{FF2B5EF4-FFF2-40B4-BE49-F238E27FC236}">
                <a16:creationId xmlns:a16="http://schemas.microsoft.com/office/drawing/2014/main" id="{55687CCE-8F6C-443F-B165-7480CC46BC43}"/>
              </a:ext>
            </a:extLst>
          </p:cNvPr>
          <p:cNvSpPr txBox="1"/>
          <p:nvPr/>
        </p:nvSpPr>
        <p:spPr>
          <a:xfrm>
            <a:off x="628650" y="355917"/>
            <a:ext cx="4545330" cy="650240"/>
          </a:xfrm>
          <a:prstGeom prst="rect">
            <a:avLst/>
          </a:prstGeom>
        </p:spPr>
        <p:txBody>
          <a:bodyPr vert="horz" wrap="square" lIns="0" tIns="0" rIns="0" bIns="0" rtlCol="0" anchor="t">
            <a:noAutofit/>
          </a:bodyPr>
          <a:lstStyle/>
          <a:p>
            <a:pPr marL="12700" marR="12700"/>
            <a:r>
              <a:rPr lang="en-GB" sz="2500" b="1" dirty="0" err="1">
                <a:solidFill>
                  <a:srgbClr val="E1001A"/>
                </a:solidFill>
                <a:latin typeface="Arial"/>
                <a:cs typeface="Arial"/>
              </a:rPr>
              <a:t>Relatie</a:t>
            </a:r>
            <a:r>
              <a:rPr lang="en-GB" sz="2500" b="1" dirty="0">
                <a:solidFill>
                  <a:srgbClr val="E1001A"/>
                </a:solidFill>
                <a:latin typeface="Arial"/>
                <a:cs typeface="Arial"/>
              </a:rPr>
              <a:t> school - </a:t>
            </a:r>
            <a:r>
              <a:rPr lang="en-GB" sz="2500" b="1" dirty="0" err="1">
                <a:solidFill>
                  <a:srgbClr val="E1001A"/>
                </a:solidFill>
                <a:latin typeface="Arial"/>
                <a:cs typeface="Arial"/>
              </a:rPr>
              <a:t>ouders</a:t>
            </a:r>
            <a:endParaRPr lang="en-GB" sz="2500" b="1" dirty="0">
              <a:solidFill>
                <a:srgbClr val="E1001A"/>
              </a:solidFill>
              <a:latin typeface="Arial"/>
              <a:cs typeface="Arial"/>
            </a:endParaRPr>
          </a:p>
        </p:txBody>
      </p:sp>
      <p:sp>
        <p:nvSpPr>
          <p:cNvPr id="9" name="object 9">
            <a:extLst>
              <a:ext uri="{FF2B5EF4-FFF2-40B4-BE49-F238E27FC236}">
                <a16:creationId xmlns:a16="http://schemas.microsoft.com/office/drawing/2014/main" id="{B13F27BB-DE6F-43D4-9532-54156E80C6F8}"/>
              </a:ext>
            </a:extLst>
          </p:cNvPr>
          <p:cNvSpPr txBox="1"/>
          <p:nvPr/>
        </p:nvSpPr>
        <p:spPr>
          <a:xfrm>
            <a:off x="525169" y="1006014"/>
            <a:ext cx="7999588" cy="5530765"/>
          </a:xfrm>
          <a:prstGeom prst="rect">
            <a:avLst/>
          </a:prstGeom>
        </p:spPr>
        <p:txBody>
          <a:bodyPr vert="horz" wrap="square" lIns="0" tIns="0" rIns="0" bIns="0" rtlCol="0" anchor="t">
            <a:noAutofit/>
          </a:bodyPr>
          <a:lstStyle/>
          <a:p>
            <a:pPr marL="298450" marR="12700" indent="-285750">
              <a:spcAft>
                <a:spcPts val="600"/>
              </a:spcAft>
              <a:buClr>
                <a:srgbClr val="E30613"/>
              </a:buClr>
              <a:buFont typeface="Arial" panose="020B0604020202020204" pitchFamily="34" charset="0"/>
              <a:buChar char="•"/>
            </a:pPr>
            <a:endParaRPr lang="nl-BE" sz="2000" dirty="0">
              <a:cs typeface="Arial"/>
            </a:endParaRPr>
          </a:p>
          <a:p>
            <a:pPr marL="298450" marR="12700" lvl="0" indent="-285750" algn="l" defTabSz="457200" rtl="0" eaLnBrk="1" fontAlgn="auto" latinLnBrk="0" hangingPunct="1">
              <a:lnSpc>
                <a:spcPct val="100000"/>
              </a:lnSpc>
              <a:spcBef>
                <a:spcPts val="0"/>
              </a:spcBef>
              <a:spcAft>
                <a:spcPts val="600"/>
              </a:spcAft>
              <a:buClr>
                <a:srgbClr val="E30613"/>
              </a:buClr>
              <a:buSzTx/>
              <a:buFont typeface="Arial" panose="020B0604020202020204" pitchFamily="34" charset="0"/>
              <a:buChar char="•"/>
              <a:tabLst/>
              <a:defRPr/>
            </a:pPr>
            <a:r>
              <a:rPr lang="nl-BE" sz="2000" dirty="0">
                <a:solidFill>
                  <a:prstClr val="black"/>
                </a:solidFill>
                <a:latin typeface="Arial"/>
                <a:cs typeface="Arial"/>
              </a:rPr>
              <a:t>Concreet:</a:t>
            </a:r>
            <a:endParaRPr kumimoji="0" lang="nl-BE" sz="2000" b="0" i="0" u="none" strike="noStrike" kern="1200" cap="none" spc="0" normalizeH="0" baseline="0" noProof="0" dirty="0">
              <a:ln>
                <a:noFill/>
              </a:ln>
              <a:solidFill>
                <a:prstClr val="black"/>
              </a:solidFill>
              <a:effectLst/>
              <a:uLnTx/>
              <a:uFillTx/>
              <a:latin typeface="Arial"/>
              <a:ea typeface="+mn-ea"/>
              <a:cs typeface="Arial"/>
            </a:endParaRP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Ouders laten zien hoe de school/klas eruit ziet: inschrijvingen op school</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Ouders uitleggen hoe de school werkt: agenda, huiswerk, sport en zwemlessen, verlofdagen, schoolfoto en acties</a:t>
            </a:r>
          </a:p>
          <a:p>
            <a:pPr marL="755650" marR="12700" lvl="1" indent="-285750">
              <a:spcAft>
                <a:spcPts val="600"/>
              </a:spcAft>
              <a:buClr>
                <a:srgbClr val="E30613"/>
              </a:buClr>
              <a:buFont typeface="Arial" panose="020B0604020202020204" pitchFamily="34" charset="0"/>
              <a:buChar char="•"/>
            </a:pPr>
            <a:r>
              <a:rPr lang="nl-NL" sz="2000" dirty="0">
                <a:latin typeface="Arial"/>
                <a:cs typeface="Arial"/>
              </a:rPr>
              <a:t>Ouders zijn verantwoordelijk dat hun kinderen op school geraken niet het opvangcentrum. Er moet telkens een ouder mee met de schoolbus. Ouders laten de school iets weten als hun kind afwezig is.</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Communicatie met ouders: online platform – whatsapp</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Oudercontacten: niet alleen als er problemen zijn</a:t>
            </a:r>
          </a:p>
          <a:p>
            <a:pPr marL="755650" marR="12700" lvl="1" indent="-285750">
              <a:spcAft>
                <a:spcPts val="600"/>
              </a:spcAft>
              <a:buClr>
                <a:srgbClr val="E30613"/>
              </a:buClr>
              <a:buFont typeface="Arial" panose="020B0604020202020204" pitchFamily="34" charset="0"/>
              <a:buChar char="•"/>
            </a:pPr>
            <a:r>
              <a:rPr lang="nl-BE" sz="2000" dirty="0">
                <a:latin typeface="Arial"/>
                <a:cs typeface="Arial"/>
              </a:rPr>
              <a:t>Schoolfeesten</a:t>
            </a: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755650" marR="12700" lvl="1" indent="-285750">
              <a:spcAft>
                <a:spcPts val="600"/>
              </a:spcAft>
              <a:buClr>
                <a:srgbClr val="E30613"/>
              </a:buClr>
              <a:buFont typeface="Courier New" panose="020B0604020202020204" pitchFamily="34" charset="0"/>
              <a:buChar char="o"/>
            </a:pPr>
            <a:endParaRPr lang="nl-BE" sz="2000" dirty="0">
              <a:latin typeface="Arial"/>
              <a:cs typeface="Arial"/>
            </a:endParaRPr>
          </a:p>
          <a:p>
            <a:pPr marL="755650" marR="12700" lvl="1" indent="-285750">
              <a:spcAft>
                <a:spcPts val="600"/>
              </a:spcAft>
              <a:buClr>
                <a:srgbClr val="E30613"/>
              </a:buClr>
              <a:buFont typeface="Courier New" panose="020B0604020202020204" pitchFamily="34" charset="0"/>
              <a:buChar char="o"/>
            </a:pPr>
            <a:endParaRPr lang="nl-BE" sz="2000" dirty="0">
              <a:latin typeface="Arial"/>
              <a:cs typeface="Arial"/>
            </a:endParaRPr>
          </a:p>
          <a:p>
            <a:pPr marL="755650" marR="12700" lvl="1" indent="-285750">
              <a:spcAft>
                <a:spcPts val="600"/>
              </a:spcAft>
              <a:buClr>
                <a:srgbClr val="E30613"/>
              </a:buClr>
              <a:buFont typeface="Courier New" panose="020B0604020202020204" pitchFamily="34" charset="0"/>
              <a:buChar char="o"/>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4000" dirty="0">
              <a:latin typeface="Arial"/>
              <a:cs typeface="Arial"/>
            </a:endParaRPr>
          </a:p>
        </p:txBody>
      </p:sp>
    </p:spTree>
    <p:extLst>
      <p:ext uri="{BB962C8B-B14F-4D97-AF65-F5344CB8AC3E}">
        <p14:creationId xmlns:p14="http://schemas.microsoft.com/office/powerpoint/2010/main" val="64513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7</a:t>
            </a:fld>
            <a:endParaRPr lang="en-BE" dirty="0"/>
          </a:p>
        </p:txBody>
      </p:sp>
      <p:sp>
        <p:nvSpPr>
          <p:cNvPr id="8" name="object 8">
            <a:extLst>
              <a:ext uri="{FF2B5EF4-FFF2-40B4-BE49-F238E27FC236}">
                <a16:creationId xmlns:a16="http://schemas.microsoft.com/office/drawing/2014/main" id="{55687CCE-8F6C-443F-B165-7480CC46BC43}"/>
              </a:ext>
            </a:extLst>
          </p:cNvPr>
          <p:cNvSpPr txBox="1"/>
          <p:nvPr/>
        </p:nvSpPr>
        <p:spPr>
          <a:xfrm>
            <a:off x="628649" y="665825"/>
            <a:ext cx="7982691" cy="772358"/>
          </a:xfrm>
          <a:prstGeom prst="rect">
            <a:avLst/>
          </a:prstGeom>
        </p:spPr>
        <p:txBody>
          <a:bodyPr vert="horz" wrap="square" lIns="0" tIns="0" rIns="0" bIns="0" rtlCol="0" anchor="t">
            <a:noAutofit/>
          </a:bodyPr>
          <a:lstStyle/>
          <a:p>
            <a:pPr marL="12700" marR="12700"/>
            <a:r>
              <a:rPr lang="en-GB" sz="2500" b="1" dirty="0" err="1">
                <a:solidFill>
                  <a:srgbClr val="E1001A"/>
                </a:solidFill>
                <a:latin typeface="Arial"/>
                <a:cs typeface="Arial"/>
              </a:rPr>
              <a:t>Kinderen</a:t>
            </a:r>
            <a:r>
              <a:rPr lang="en-GB" sz="2500" b="1" dirty="0">
                <a:solidFill>
                  <a:srgbClr val="E1001A"/>
                </a:solidFill>
                <a:latin typeface="Arial"/>
                <a:cs typeface="Arial"/>
              </a:rPr>
              <a:t> </a:t>
            </a:r>
            <a:r>
              <a:rPr lang="en-GB" sz="2500" b="1" dirty="0" err="1">
                <a:solidFill>
                  <a:srgbClr val="E1001A"/>
                </a:solidFill>
                <a:latin typeface="Arial"/>
                <a:cs typeface="Arial"/>
              </a:rPr>
              <a:t>maximaal</a:t>
            </a:r>
            <a:r>
              <a:rPr lang="en-GB" sz="2500" b="1" dirty="0">
                <a:solidFill>
                  <a:srgbClr val="E1001A"/>
                </a:solidFill>
                <a:latin typeface="Arial"/>
                <a:cs typeface="Arial"/>
              </a:rPr>
              <a:t> </a:t>
            </a:r>
            <a:r>
              <a:rPr lang="en-GB" sz="2500" b="1" dirty="0" err="1">
                <a:solidFill>
                  <a:srgbClr val="E1001A"/>
                </a:solidFill>
                <a:latin typeface="Arial"/>
                <a:cs typeface="Arial"/>
              </a:rPr>
              <a:t>kansen</a:t>
            </a:r>
            <a:r>
              <a:rPr lang="en-GB" sz="2500" b="1" dirty="0">
                <a:solidFill>
                  <a:srgbClr val="E1001A"/>
                </a:solidFill>
                <a:latin typeface="Arial"/>
                <a:cs typeface="Arial"/>
              </a:rPr>
              <a:t> </a:t>
            </a:r>
            <a:r>
              <a:rPr lang="en-GB" sz="2500" b="1" dirty="0" err="1">
                <a:solidFill>
                  <a:srgbClr val="E1001A"/>
                </a:solidFill>
                <a:latin typeface="Arial"/>
                <a:cs typeface="Arial"/>
              </a:rPr>
              <a:t>geven</a:t>
            </a:r>
            <a:endParaRPr lang="en-GB" sz="2500" b="1" dirty="0">
              <a:solidFill>
                <a:srgbClr val="E1001A"/>
              </a:solidFill>
              <a:latin typeface="Arial"/>
              <a:cs typeface="Arial"/>
            </a:endParaRPr>
          </a:p>
        </p:txBody>
      </p:sp>
      <p:sp>
        <p:nvSpPr>
          <p:cNvPr id="9" name="object 9">
            <a:extLst>
              <a:ext uri="{FF2B5EF4-FFF2-40B4-BE49-F238E27FC236}">
                <a16:creationId xmlns:a16="http://schemas.microsoft.com/office/drawing/2014/main" id="{B13F27BB-DE6F-43D4-9532-54156E80C6F8}"/>
              </a:ext>
            </a:extLst>
          </p:cNvPr>
          <p:cNvSpPr txBox="1"/>
          <p:nvPr/>
        </p:nvSpPr>
        <p:spPr>
          <a:xfrm>
            <a:off x="628649" y="1669001"/>
            <a:ext cx="7886701" cy="4687349"/>
          </a:xfrm>
          <a:prstGeom prst="rect">
            <a:avLst/>
          </a:prstGeom>
        </p:spPr>
        <p:txBody>
          <a:bodyPr vert="horz" wrap="square" lIns="0" tIns="0" rIns="0" bIns="0" rtlCol="0" anchor="t">
            <a:noAutofit/>
          </a:bodyPr>
          <a:lstStyle/>
          <a:p>
            <a:pPr marL="298450" marR="12700" indent="-285750">
              <a:spcAft>
                <a:spcPts val="600"/>
              </a:spcAft>
              <a:buClr>
                <a:srgbClr val="E30613"/>
              </a:buClr>
              <a:buFont typeface="Arial" panose="020B0604020202020204" pitchFamily="34" charset="0"/>
              <a:buChar char="•"/>
            </a:pPr>
            <a:r>
              <a:rPr lang="nl-BE" sz="2000" dirty="0">
                <a:cs typeface="Arial"/>
              </a:rPr>
              <a:t>In welke klas stapt de kind in?</a:t>
            </a:r>
          </a:p>
          <a:p>
            <a:pPr marL="755650" marR="12700" lvl="1" indent="-285750">
              <a:spcAft>
                <a:spcPts val="600"/>
              </a:spcAft>
              <a:buClr>
                <a:srgbClr val="E30613"/>
              </a:buClr>
              <a:buFont typeface="Arial" panose="020B0604020202020204" pitchFamily="34" charset="0"/>
              <a:buChar char="•"/>
            </a:pPr>
            <a:r>
              <a:rPr lang="nl-BE" sz="2000" dirty="0">
                <a:cs typeface="Arial"/>
              </a:rPr>
              <a:t> Voldoende achtergrondinfo geven zowel aan de school als aan de ouders</a:t>
            </a:r>
          </a:p>
          <a:p>
            <a:pPr marL="298450" marR="12700" indent="-285750">
              <a:spcAft>
                <a:spcPts val="600"/>
              </a:spcAft>
              <a:buClr>
                <a:srgbClr val="E30613"/>
              </a:buClr>
              <a:buFont typeface="Arial" panose="020B0604020202020204" pitchFamily="34" charset="0"/>
              <a:buChar char="•"/>
            </a:pPr>
            <a:endParaRPr lang="nl-BE" sz="2000" dirty="0">
              <a:cs typeface="Arial"/>
            </a:endParaRPr>
          </a:p>
          <a:p>
            <a:pPr marL="298450" marR="12700" indent="-285750">
              <a:spcAft>
                <a:spcPts val="600"/>
              </a:spcAft>
              <a:buClr>
                <a:srgbClr val="E30613"/>
              </a:buClr>
              <a:buFont typeface="Arial" panose="020B0604020202020204" pitchFamily="34" charset="0"/>
              <a:buChar char="•"/>
            </a:pPr>
            <a:r>
              <a:rPr lang="nl-BE" sz="2000" dirty="0">
                <a:cs typeface="Arial"/>
              </a:rPr>
              <a:t>Afwezigheden opvolgen</a:t>
            </a:r>
          </a:p>
          <a:p>
            <a:pPr marL="469900" marR="12700" lvl="1">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r>
              <a:rPr lang="nl-BE" sz="2000" dirty="0">
                <a:latin typeface="Arial"/>
                <a:cs typeface="Arial"/>
              </a:rPr>
              <a:t>Opvolgen van de evolutie van de kinderen?</a:t>
            </a:r>
          </a:p>
          <a:p>
            <a:pPr marL="298450" marR="12700" indent="-285750">
              <a:spcAft>
                <a:spcPts val="600"/>
              </a:spcAft>
              <a:buClr>
                <a:srgbClr val="E30613"/>
              </a:buClr>
              <a:buFont typeface="Arial" panose="020B0604020202020204" pitchFamily="34" charset="0"/>
              <a:buChar char="•"/>
            </a:pPr>
            <a:r>
              <a:rPr lang="nl-BE" sz="2000" dirty="0">
                <a:latin typeface="Arial"/>
                <a:cs typeface="Arial"/>
              </a:rPr>
              <a:t>Wanneer kan hij/zij samen met de klas les volgen? </a:t>
            </a: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r>
              <a:rPr lang="nl-BE" sz="2000" dirty="0">
                <a:latin typeface="Arial"/>
                <a:cs typeface="Arial"/>
              </a:rPr>
              <a:t>Huiswerkklas aanbieden</a:t>
            </a: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927100" marR="12700" lvl="2" algn="l" defTabSz="457200" rtl="0" eaLnBrk="1" fontAlgn="auto" latinLnBrk="0" hangingPunct="1">
              <a:lnSpc>
                <a:spcPct val="100000"/>
              </a:lnSpc>
              <a:spcBef>
                <a:spcPts val="0"/>
              </a:spcBef>
              <a:spcAft>
                <a:spcPts val="600"/>
              </a:spcAft>
              <a:buClr>
                <a:srgbClr val="E30613"/>
              </a:buClr>
              <a:buSzTx/>
              <a:tabLst/>
              <a:defRPr/>
            </a:pPr>
            <a:endParaRPr kumimoji="0" lang="nl-BE" sz="2000" b="0" i="0" u="none" strike="noStrike" kern="1200" cap="none" spc="0" normalizeH="0" baseline="0" noProof="0" dirty="0">
              <a:ln>
                <a:noFill/>
              </a:ln>
              <a:solidFill>
                <a:prstClr val="black"/>
              </a:solidFill>
              <a:effectLst/>
              <a:uLnTx/>
              <a:uFillTx/>
              <a:latin typeface="Arial"/>
              <a:ea typeface="+mn-ea"/>
              <a:cs typeface="Arial"/>
            </a:endParaRPr>
          </a:p>
          <a:p>
            <a:pPr marL="927100" marR="12700" lvl="2" algn="l" defTabSz="457200" rtl="0" eaLnBrk="1" fontAlgn="auto" latinLnBrk="0" hangingPunct="1">
              <a:lnSpc>
                <a:spcPct val="100000"/>
              </a:lnSpc>
              <a:spcBef>
                <a:spcPts val="0"/>
              </a:spcBef>
              <a:spcAft>
                <a:spcPts val="600"/>
              </a:spcAft>
              <a:buClr>
                <a:srgbClr val="E30613"/>
              </a:buClr>
              <a:buSzTx/>
              <a:tabLst/>
              <a:defRPr/>
            </a:pPr>
            <a:endParaRPr kumimoji="0" lang="nl-BE" sz="2000" b="0" i="0" u="none" strike="noStrike" kern="1200" cap="none" spc="0" normalizeH="0" baseline="0" noProof="0" dirty="0">
              <a:ln>
                <a:noFill/>
              </a:ln>
              <a:solidFill>
                <a:prstClr val="black"/>
              </a:solidFill>
              <a:effectLst/>
              <a:uLnTx/>
              <a:uFillTx/>
              <a:latin typeface="Arial"/>
              <a:ea typeface="+mn-ea"/>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4000" dirty="0">
              <a:latin typeface="Arial"/>
              <a:cs typeface="Arial"/>
            </a:endParaRPr>
          </a:p>
        </p:txBody>
      </p:sp>
    </p:spTree>
    <p:extLst>
      <p:ext uri="{BB962C8B-B14F-4D97-AF65-F5344CB8AC3E}">
        <p14:creationId xmlns:p14="http://schemas.microsoft.com/office/powerpoint/2010/main" val="385337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8</a:t>
            </a:fld>
            <a:endParaRPr lang="en-BE" dirty="0"/>
          </a:p>
        </p:txBody>
      </p:sp>
      <p:sp>
        <p:nvSpPr>
          <p:cNvPr id="5" name="object 2">
            <a:extLst>
              <a:ext uri="{FF2B5EF4-FFF2-40B4-BE49-F238E27FC236}">
                <a16:creationId xmlns:a16="http://schemas.microsoft.com/office/drawing/2014/main" id="{C929AB4A-AABA-44D6-B25E-0A2700D22179}"/>
              </a:ext>
            </a:extLst>
          </p:cNvPr>
          <p:cNvSpPr txBox="1"/>
          <p:nvPr/>
        </p:nvSpPr>
        <p:spPr>
          <a:xfrm>
            <a:off x="833718" y="1443320"/>
            <a:ext cx="3986858" cy="4549108"/>
          </a:xfrm>
          <a:prstGeom prst="rect">
            <a:avLst/>
          </a:prstGeom>
        </p:spPr>
        <p:txBody>
          <a:bodyPr vert="horz" wrap="square" lIns="0" tIns="0" rIns="0" bIns="0" rtlCol="0" anchor="t">
            <a:noAutofit/>
          </a:bodyPr>
          <a:lstStyle/>
          <a:p>
            <a:pPr marL="12700" marR="12700"/>
            <a:r>
              <a:rPr lang="fr-BE" sz="2000" dirty="0" err="1">
                <a:latin typeface="Arial"/>
                <a:cs typeface="Arial"/>
              </a:rPr>
              <a:t>Kinderen</a:t>
            </a:r>
            <a:r>
              <a:rPr lang="fr-BE" sz="2000" dirty="0">
                <a:latin typeface="Arial"/>
                <a:cs typeface="Arial"/>
              </a:rPr>
              <a:t> het </a:t>
            </a:r>
            <a:r>
              <a:rPr lang="fr-BE" sz="2000" dirty="0" err="1">
                <a:latin typeface="Arial"/>
                <a:cs typeface="Arial"/>
              </a:rPr>
              <a:t>gevoel</a:t>
            </a:r>
            <a:r>
              <a:rPr lang="fr-BE" sz="2000" dirty="0">
                <a:latin typeface="Arial"/>
                <a:cs typeface="Arial"/>
              </a:rPr>
              <a:t> </a:t>
            </a:r>
            <a:r>
              <a:rPr lang="fr-BE" sz="2000" dirty="0" err="1">
                <a:latin typeface="Arial"/>
                <a:cs typeface="Arial"/>
              </a:rPr>
              <a:t>geven</a:t>
            </a:r>
            <a:r>
              <a:rPr lang="fr-BE" sz="2000" dirty="0">
                <a:latin typeface="Arial"/>
                <a:cs typeface="Arial"/>
              </a:rPr>
              <a:t> </a:t>
            </a:r>
            <a:r>
              <a:rPr lang="fr-BE" sz="2000" dirty="0" err="1">
                <a:latin typeface="Arial"/>
                <a:cs typeface="Arial"/>
              </a:rPr>
              <a:t>dat</a:t>
            </a:r>
            <a:r>
              <a:rPr lang="fr-BE" sz="2000" dirty="0">
                <a:latin typeface="Arial"/>
                <a:cs typeface="Arial"/>
              </a:rPr>
              <a:t> </a:t>
            </a:r>
            <a:r>
              <a:rPr lang="fr-BE" sz="2000" dirty="0" err="1">
                <a:latin typeface="Arial"/>
                <a:cs typeface="Arial"/>
              </a:rPr>
              <a:t>ze</a:t>
            </a:r>
            <a:r>
              <a:rPr lang="fr-BE" sz="2000" dirty="0">
                <a:latin typeface="Arial"/>
                <a:cs typeface="Arial"/>
              </a:rPr>
              <a:t> </a:t>
            </a:r>
            <a:r>
              <a:rPr lang="fr-BE" sz="2000" dirty="0" err="1">
                <a:latin typeface="Arial"/>
                <a:cs typeface="Arial"/>
              </a:rPr>
              <a:t>iets</a:t>
            </a:r>
            <a:r>
              <a:rPr lang="fr-BE" sz="2000" dirty="0">
                <a:latin typeface="Arial"/>
                <a:cs typeface="Arial"/>
              </a:rPr>
              <a:t> </a:t>
            </a:r>
            <a:r>
              <a:rPr lang="fr-BE" sz="2000" dirty="0" err="1">
                <a:latin typeface="Arial"/>
                <a:cs typeface="Arial"/>
              </a:rPr>
              <a:t>kunnen</a:t>
            </a:r>
            <a:r>
              <a:rPr lang="fr-BE" sz="2000" dirty="0">
                <a:latin typeface="Arial"/>
                <a:cs typeface="Arial"/>
              </a:rPr>
              <a:t>. </a:t>
            </a:r>
          </a:p>
          <a:p>
            <a:pPr marL="12700" marR="12700"/>
            <a:endParaRPr lang="fr-BE" sz="2000" dirty="0">
              <a:latin typeface="Arial"/>
              <a:cs typeface="Arial"/>
            </a:endParaRPr>
          </a:p>
          <a:p>
            <a:pPr marL="12700" marR="12700"/>
            <a:r>
              <a:rPr lang="fr-BE" sz="2000" dirty="0" err="1">
                <a:latin typeface="Arial"/>
                <a:cs typeface="Arial"/>
              </a:rPr>
              <a:t>Kinderen</a:t>
            </a:r>
            <a:r>
              <a:rPr lang="fr-BE" sz="2000" dirty="0">
                <a:latin typeface="Arial"/>
                <a:cs typeface="Arial"/>
              </a:rPr>
              <a:t> </a:t>
            </a:r>
            <a:r>
              <a:rPr lang="fr-BE" sz="2000" dirty="0" err="1">
                <a:latin typeface="Arial"/>
                <a:cs typeface="Arial"/>
              </a:rPr>
              <a:t>duidelijk</a:t>
            </a:r>
            <a:r>
              <a:rPr lang="fr-BE" sz="2000" dirty="0">
                <a:latin typeface="Arial"/>
                <a:cs typeface="Arial"/>
              </a:rPr>
              <a:t> </a:t>
            </a:r>
            <a:r>
              <a:rPr lang="fr-BE" sz="2000" dirty="0" err="1">
                <a:latin typeface="Arial"/>
                <a:cs typeface="Arial"/>
              </a:rPr>
              <a:t>maken</a:t>
            </a:r>
            <a:r>
              <a:rPr lang="fr-BE" sz="2000" dirty="0">
                <a:latin typeface="Arial"/>
                <a:cs typeface="Arial"/>
              </a:rPr>
              <a:t> </a:t>
            </a:r>
            <a:r>
              <a:rPr lang="fr-BE" sz="2000" dirty="0" err="1">
                <a:latin typeface="Arial"/>
                <a:cs typeface="Arial"/>
              </a:rPr>
              <a:t>dat</a:t>
            </a:r>
            <a:r>
              <a:rPr lang="fr-BE" sz="2000" dirty="0">
                <a:latin typeface="Arial"/>
                <a:cs typeface="Arial"/>
              </a:rPr>
              <a:t> </a:t>
            </a:r>
            <a:r>
              <a:rPr lang="fr-BE" sz="2000" dirty="0" err="1">
                <a:latin typeface="Arial"/>
                <a:cs typeface="Arial"/>
              </a:rPr>
              <a:t>ze</a:t>
            </a:r>
            <a:r>
              <a:rPr lang="fr-BE" sz="2000" dirty="0">
                <a:latin typeface="Arial"/>
                <a:cs typeface="Arial"/>
              </a:rPr>
              <a:t> </a:t>
            </a:r>
            <a:r>
              <a:rPr lang="fr-BE" sz="2000" dirty="0" err="1">
                <a:latin typeface="Arial"/>
                <a:cs typeface="Arial"/>
              </a:rPr>
              <a:t>fouten</a:t>
            </a:r>
            <a:r>
              <a:rPr lang="fr-BE" sz="2000" dirty="0">
                <a:latin typeface="Arial"/>
                <a:cs typeface="Arial"/>
              </a:rPr>
              <a:t> </a:t>
            </a:r>
            <a:r>
              <a:rPr lang="fr-BE" sz="2000" dirty="0" err="1">
                <a:latin typeface="Arial"/>
                <a:cs typeface="Arial"/>
              </a:rPr>
              <a:t>mogen</a:t>
            </a:r>
            <a:r>
              <a:rPr lang="fr-BE" sz="2000" dirty="0">
                <a:latin typeface="Arial"/>
                <a:cs typeface="Arial"/>
              </a:rPr>
              <a:t> </a:t>
            </a:r>
            <a:r>
              <a:rPr lang="fr-BE" sz="2000" dirty="0" err="1">
                <a:latin typeface="Arial"/>
                <a:cs typeface="Arial"/>
              </a:rPr>
              <a:t>maken</a:t>
            </a:r>
            <a:r>
              <a:rPr lang="fr-BE" sz="2000" dirty="0">
                <a:latin typeface="Arial"/>
                <a:cs typeface="Arial"/>
              </a:rPr>
              <a:t> </a:t>
            </a:r>
            <a:r>
              <a:rPr lang="fr-BE" sz="2000" dirty="0" err="1">
                <a:latin typeface="Arial"/>
                <a:cs typeface="Arial"/>
              </a:rPr>
              <a:t>want</a:t>
            </a:r>
            <a:r>
              <a:rPr lang="fr-BE" sz="2000" dirty="0">
                <a:latin typeface="Arial"/>
                <a:cs typeface="Arial"/>
              </a:rPr>
              <a:t> </a:t>
            </a:r>
            <a:r>
              <a:rPr lang="fr-BE" sz="2000" dirty="0" err="1">
                <a:latin typeface="Arial"/>
                <a:cs typeface="Arial"/>
              </a:rPr>
              <a:t>daar</a:t>
            </a:r>
            <a:r>
              <a:rPr lang="fr-BE" sz="2000" dirty="0">
                <a:latin typeface="Arial"/>
                <a:cs typeface="Arial"/>
              </a:rPr>
              <a:t> kan je </a:t>
            </a:r>
            <a:r>
              <a:rPr lang="fr-BE" sz="2000" dirty="0" err="1">
                <a:latin typeface="Arial"/>
                <a:cs typeface="Arial"/>
              </a:rPr>
              <a:t>iets</a:t>
            </a:r>
            <a:r>
              <a:rPr lang="fr-BE" sz="2000" dirty="0">
                <a:latin typeface="Arial"/>
                <a:cs typeface="Arial"/>
              </a:rPr>
              <a:t> </a:t>
            </a:r>
            <a:r>
              <a:rPr lang="fr-BE" sz="2000" dirty="0" err="1">
                <a:latin typeface="Arial"/>
                <a:cs typeface="Arial"/>
              </a:rPr>
              <a:t>uit</a:t>
            </a:r>
            <a:r>
              <a:rPr lang="fr-BE" sz="2000" dirty="0">
                <a:latin typeface="Arial"/>
                <a:cs typeface="Arial"/>
              </a:rPr>
              <a:t> </a:t>
            </a:r>
            <a:r>
              <a:rPr lang="fr-BE" sz="2000" dirty="0" err="1">
                <a:latin typeface="Arial"/>
                <a:cs typeface="Arial"/>
              </a:rPr>
              <a:t>leren</a:t>
            </a:r>
            <a:r>
              <a:rPr lang="fr-BE" sz="2000" dirty="0">
                <a:latin typeface="Arial"/>
                <a:cs typeface="Arial"/>
              </a:rPr>
              <a:t>.</a:t>
            </a:r>
          </a:p>
          <a:p>
            <a:pPr marL="12700" marR="12700"/>
            <a:endParaRPr lang="fr-BE" sz="2000" dirty="0">
              <a:latin typeface="Arial"/>
              <a:cs typeface="Arial"/>
            </a:endParaRPr>
          </a:p>
          <a:p>
            <a:pPr marL="12700" marR="12700"/>
            <a:r>
              <a:rPr lang="fr-BE" sz="2000" dirty="0" err="1">
                <a:latin typeface="Arial"/>
                <a:cs typeface="Arial"/>
              </a:rPr>
              <a:t>Kinderen</a:t>
            </a:r>
            <a:r>
              <a:rPr lang="fr-BE" sz="2000" dirty="0">
                <a:latin typeface="Arial"/>
                <a:cs typeface="Arial"/>
              </a:rPr>
              <a:t> </a:t>
            </a:r>
            <a:r>
              <a:rPr lang="fr-BE" sz="2000" dirty="0" err="1">
                <a:latin typeface="Arial"/>
                <a:cs typeface="Arial"/>
              </a:rPr>
              <a:t>tools</a:t>
            </a:r>
            <a:r>
              <a:rPr lang="fr-BE" sz="2000" dirty="0">
                <a:latin typeface="Arial"/>
                <a:cs typeface="Arial"/>
              </a:rPr>
              <a:t> </a:t>
            </a:r>
            <a:r>
              <a:rPr lang="fr-BE" sz="2000" dirty="0" err="1">
                <a:latin typeface="Arial"/>
                <a:cs typeface="Arial"/>
              </a:rPr>
              <a:t>aanreiken</a:t>
            </a:r>
            <a:r>
              <a:rPr lang="fr-BE" sz="2000" dirty="0">
                <a:latin typeface="Arial"/>
                <a:cs typeface="Arial"/>
              </a:rPr>
              <a:t> </a:t>
            </a:r>
            <a:r>
              <a:rPr lang="fr-BE" sz="2000" dirty="0" err="1">
                <a:latin typeface="Arial"/>
                <a:cs typeface="Arial"/>
              </a:rPr>
              <a:t>zodat</a:t>
            </a:r>
            <a:r>
              <a:rPr lang="fr-BE" sz="2000" dirty="0">
                <a:latin typeface="Arial"/>
                <a:cs typeface="Arial"/>
              </a:rPr>
              <a:t> </a:t>
            </a:r>
            <a:r>
              <a:rPr lang="fr-BE" sz="2000" dirty="0" err="1">
                <a:latin typeface="Arial"/>
                <a:cs typeface="Arial"/>
              </a:rPr>
              <a:t>ze</a:t>
            </a:r>
            <a:r>
              <a:rPr lang="fr-BE" sz="2000" dirty="0">
                <a:latin typeface="Arial"/>
                <a:cs typeface="Arial"/>
              </a:rPr>
              <a:t> </a:t>
            </a:r>
            <a:r>
              <a:rPr lang="fr-BE" sz="2000" dirty="0" err="1">
                <a:latin typeface="Arial"/>
                <a:cs typeface="Arial"/>
              </a:rPr>
              <a:t>zelf</a:t>
            </a:r>
            <a:r>
              <a:rPr lang="fr-BE" sz="2000" dirty="0">
                <a:latin typeface="Arial"/>
                <a:cs typeface="Arial"/>
              </a:rPr>
              <a:t> </a:t>
            </a:r>
            <a:r>
              <a:rPr lang="fr-BE" sz="2000" dirty="0" err="1">
                <a:latin typeface="Arial"/>
                <a:cs typeface="Arial"/>
              </a:rPr>
              <a:t>kunnen</a:t>
            </a:r>
            <a:r>
              <a:rPr lang="fr-BE" sz="2000" dirty="0">
                <a:latin typeface="Arial"/>
                <a:cs typeface="Arial"/>
              </a:rPr>
              <a:t> </a:t>
            </a:r>
            <a:r>
              <a:rPr lang="fr-BE" sz="2000" dirty="0" err="1">
                <a:latin typeface="Arial"/>
                <a:cs typeface="Arial"/>
              </a:rPr>
              <a:t>oefenen</a:t>
            </a:r>
            <a:r>
              <a:rPr lang="fr-BE" sz="2000" dirty="0">
                <a:latin typeface="Arial"/>
                <a:cs typeface="Arial"/>
              </a:rPr>
              <a:t> </a:t>
            </a:r>
            <a:r>
              <a:rPr lang="fr-BE" sz="2000" dirty="0" err="1">
                <a:latin typeface="Arial"/>
                <a:cs typeface="Arial"/>
              </a:rPr>
              <a:t>wanneer</a:t>
            </a:r>
            <a:r>
              <a:rPr lang="fr-BE" sz="2000" dirty="0">
                <a:latin typeface="Arial"/>
                <a:cs typeface="Arial"/>
              </a:rPr>
              <a:t> het hun </a:t>
            </a:r>
            <a:r>
              <a:rPr lang="fr-BE" sz="2000" dirty="0" err="1">
                <a:latin typeface="Arial"/>
                <a:cs typeface="Arial"/>
              </a:rPr>
              <a:t>uitkomt</a:t>
            </a:r>
            <a:r>
              <a:rPr lang="fr-BE" sz="2000" dirty="0">
                <a:latin typeface="Arial"/>
                <a:cs typeface="Arial"/>
              </a:rPr>
              <a:t>.</a:t>
            </a:r>
          </a:p>
          <a:p>
            <a:pPr marL="12700" marR="12700"/>
            <a:endParaRPr lang="fr-BE" sz="2000" dirty="0">
              <a:latin typeface="Arial"/>
              <a:cs typeface="Arial"/>
            </a:endParaRPr>
          </a:p>
          <a:p>
            <a:pPr marL="12700" marR="12700"/>
            <a:r>
              <a:rPr lang="fr-BE" sz="2000" dirty="0" err="1">
                <a:latin typeface="Arial"/>
                <a:cs typeface="Arial"/>
              </a:rPr>
              <a:t>Kinderen</a:t>
            </a:r>
            <a:r>
              <a:rPr lang="fr-BE" sz="2000" dirty="0">
                <a:latin typeface="Arial"/>
                <a:cs typeface="Arial"/>
              </a:rPr>
              <a:t> het </a:t>
            </a:r>
            <a:r>
              <a:rPr lang="fr-BE" sz="2000" dirty="0" err="1">
                <a:latin typeface="Arial"/>
                <a:cs typeface="Arial"/>
              </a:rPr>
              <a:t>vertrouwen</a:t>
            </a:r>
            <a:r>
              <a:rPr lang="fr-BE" sz="2000" dirty="0">
                <a:latin typeface="Arial"/>
                <a:cs typeface="Arial"/>
              </a:rPr>
              <a:t> </a:t>
            </a:r>
            <a:r>
              <a:rPr lang="fr-BE" sz="2000" dirty="0" err="1">
                <a:latin typeface="Arial"/>
                <a:cs typeface="Arial"/>
              </a:rPr>
              <a:t>geven</a:t>
            </a:r>
            <a:r>
              <a:rPr lang="fr-BE" sz="2000" dirty="0">
                <a:latin typeface="Arial"/>
                <a:cs typeface="Arial"/>
              </a:rPr>
              <a:t> </a:t>
            </a:r>
            <a:r>
              <a:rPr lang="fr-BE" sz="2000" dirty="0" err="1">
                <a:latin typeface="Arial"/>
                <a:cs typeface="Arial"/>
              </a:rPr>
              <a:t>dat</a:t>
            </a:r>
            <a:r>
              <a:rPr lang="fr-BE" sz="2000" dirty="0">
                <a:latin typeface="Arial"/>
                <a:cs typeface="Arial"/>
              </a:rPr>
              <a:t> </a:t>
            </a:r>
            <a:r>
              <a:rPr lang="fr-BE" sz="2000" dirty="0" err="1">
                <a:latin typeface="Arial"/>
                <a:cs typeface="Arial"/>
              </a:rPr>
              <a:t>als</a:t>
            </a:r>
            <a:r>
              <a:rPr lang="fr-BE" sz="2000" dirty="0">
                <a:latin typeface="Arial"/>
                <a:cs typeface="Arial"/>
              </a:rPr>
              <a:t> </a:t>
            </a:r>
            <a:r>
              <a:rPr lang="fr-BE" sz="2000" dirty="0" err="1">
                <a:latin typeface="Arial"/>
                <a:cs typeface="Arial"/>
              </a:rPr>
              <a:t>ze</a:t>
            </a:r>
            <a:r>
              <a:rPr lang="fr-BE" sz="2000" dirty="0">
                <a:latin typeface="Arial"/>
                <a:cs typeface="Arial"/>
              </a:rPr>
              <a:t> </a:t>
            </a:r>
            <a:r>
              <a:rPr lang="fr-BE" sz="2000" dirty="0" err="1">
                <a:latin typeface="Arial"/>
                <a:cs typeface="Arial"/>
              </a:rPr>
              <a:t>voor</a:t>
            </a:r>
            <a:r>
              <a:rPr lang="fr-BE" sz="2000" dirty="0">
                <a:latin typeface="Arial"/>
                <a:cs typeface="Arial"/>
              </a:rPr>
              <a:t> </a:t>
            </a:r>
            <a:r>
              <a:rPr lang="fr-BE" sz="2000" dirty="0" err="1">
                <a:latin typeface="Arial"/>
                <a:cs typeface="Arial"/>
              </a:rPr>
              <a:t>iets</a:t>
            </a:r>
            <a:r>
              <a:rPr lang="fr-BE" sz="2000" dirty="0">
                <a:latin typeface="Arial"/>
                <a:cs typeface="Arial"/>
              </a:rPr>
              <a:t> </a:t>
            </a:r>
            <a:r>
              <a:rPr lang="fr-BE" sz="2000" dirty="0" err="1">
                <a:latin typeface="Arial"/>
                <a:cs typeface="Arial"/>
              </a:rPr>
              <a:t>blijven</a:t>
            </a:r>
            <a:r>
              <a:rPr lang="fr-BE" sz="2000" dirty="0">
                <a:latin typeface="Arial"/>
                <a:cs typeface="Arial"/>
              </a:rPr>
              <a:t> </a:t>
            </a:r>
            <a:r>
              <a:rPr lang="fr-BE" sz="2000" dirty="0" err="1">
                <a:latin typeface="Arial"/>
                <a:cs typeface="Arial"/>
              </a:rPr>
              <a:t>oefenen</a:t>
            </a:r>
            <a:r>
              <a:rPr lang="fr-BE" sz="2000" dirty="0">
                <a:latin typeface="Arial"/>
                <a:cs typeface="Arial"/>
              </a:rPr>
              <a:t>, </a:t>
            </a:r>
            <a:r>
              <a:rPr lang="fr-BE" sz="2000" dirty="0" err="1">
                <a:latin typeface="Arial"/>
                <a:cs typeface="Arial"/>
              </a:rPr>
              <a:t>ze</a:t>
            </a:r>
            <a:r>
              <a:rPr lang="fr-BE" sz="2000" dirty="0">
                <a:latin typeface="Arial"/>
                <a:cs typeface="Arial"/>
              </a:rPr>
              <a:t> het </a:t>
            </a:r>
            <a:r>
              <a:rPr lang="fr-BE" sz="2000" dirty="0" err="1">
                <a:latin typeface="Arial"/>
                <a:cs typeface="Arial"/>
              </a:rPr>
              <a:t>uiteindelijk</a:t>
            </a:r>
            <a:r>
              <a:rPr lang="fr-BE" sz="2000" dirty="0">
                <a:latin typeface="Arial"/>
                <a:cs typeface="Arial"/>
              </a:rPr>
              <a:t> </a:t>
            </a:r>
            <a:r>
              <a:rPr lang="fr-BE" sz="2000" dirty="0" err="1">
                <a:latin typeface="Arial"/>
                <a:cs typeface="Arial"/>
              </a:rPr>
              <a:t>zullen</a:t>
            </a:r>
            <a:r>
              <a:rPr lang="fr-BE" sz="2000" dirty="0">
                <a:latin typeface="Arial"/>
                <a:cs typeface="Arial"/>
              </a:rPr>
              <a:t> </a:t>
            </a:r>
            <a:r>
              <a:rPr lang="fr-BE" sz="2000" dirty="0" err="1">
                <a:latin typeface="Arial"/>
                <a:cs typeface="Arial"/>
              </a:rPr>
              <a:t>kunnen</a:t>
            </a:r>
            <a:r>
              <a:rPr lang="fr-BE" sz="2000" dirty="0">
                <a:latin typeface="Arial"/>
                <a:cs typeface="Arial"/>
              </a:rPr>
              <a:t>.</a:t>
            </a:r>
          </a:p>
          <a:p>
            <a:pPr marL="12700" marR="12700"/>
            <a:endParaRPr lang="fr-BE" sz="2000" dirty="0">
              <a:latin typeface="Arial"/>
              <a:cs typeface="Arial"/>
            </a:endParaRPr>
          </a:p>
          <a:p>
            <a:pPr marL="12700" marR="12700"/>
            <a:endParaRPr lang="fr-BE" sz="2000" dirty="0">
              <a:latin typeface="Arial"/>
              <a:cs typeface="Arial"/>
            </a:endParaRPr>
          </a:p>
          <a:p>
            <a:pPr marL="12700" marR="12700"/>
            <a:endParaRPr lang="fr-BE" sz="1500" dirty="0">
              <a:latin typeface="Arial"/>
              <a:cs typeface="Arial"/>
            </a:endParaRPr>
          </a:p>
          <a:p>
            <a:pPr marL="12700" marR="12700"/>
            <a:endParaRPr sz="1500" dirty="0">
              <a:latin typeface="Arial"/>
              <a:cs typeface="Arial"/>
            </a:endParaRPr>
          </a:p>
        </p:txBody>
      </p:sp>
      <p:sp>
        <p:nvSpPr>
          <p:cNvPr id="8" name="object 8">
            <a:extLst>
              <a:ext uri="{FF2B5EF4-FFF2-40B4-BE49-F238E27FC236}">
                <a16:creationId xmlns:a16="http://schemas.microsoft.com/office/drawing/2014/main" id="{55687CCE-8F6C-443F-B165-7480CC46BC43}"/>
              </a:ext>
            </a:extLst>
          </p:cNvPr>
          <p:cNvSpPr txBox="1"/>
          <p:nvPr/>
        </p:nvSpPr>
        <p:spPr>
          <a:xfrm>
            <a:off x="628650" y="355917"/>
            <a:ext cx="7520268" cy="650240"/>
          </a:xfrm>
          <a:prstGeom prst="rect">
            <a:avLst/>
          </a:prstGeom>
        </p:spPr>
        <p:txBody>
          <a:bodyPr vert="horz" wrap="square" lIns="0" tIns="0" rIns="0" bIns="0" rtlCol="0" anchor="t">
            <a:noAutofit/>
          </a:bodyPr>
          <a:lstStyle/>
          <a:p>
            <a:pPr marL="12700" marR="12700"/>
            <a:r>
              <a:rPr lang="fr-BE" sz="2500" b="1" dirty="0">
                <a:latin typeface="Arial"/>
                <a:cs typeface="Arial"/>
              </a:rPr>
              <a:t>De </a:t>
            </a:r>
            <a:r>
              <a:rPr lang="fr-BE" sz="2500" b="1" dirty="0" err="1">
                <a:latin typeface="Arial"/>
                <a:cs typeface="Arial"/>
              </a:rPr>
              <a:t>huiswerkklas</a:t>
            </a:r>
            <a:r>
              <a:rPr lang="fr-BE" sz="2500" b="1" dirty="0">
                <a:latin typeface="Arial"/>
                <a:cs typeface="Arial"/>
              </a:rPr>
              <a:t> </a:t>
            </a:r>
            <a:r>
              <a:rPr lang="fr-BE" sz="2500" b="1" dirty="0" err="1">
                <a:latin typeface="Arial"/>
                <a:cs typeface="Arial"/>
              </a:rPr>
              <a:t>is</a:t>
            </a:r>
            <a:r>
              <a:rPr lang="fr-BE" sz="2500" b="1" dirty="0">
                <a:latin typeface="Arial"/>
                <a:cs typeface="Arial"/>
              </a:rPr>
              <a:t> </a:t>
            </a:r>
            <a:r>
              <a:rPr lang="fr-BE" sz="2500" b="1" dirty="0" err="1">
                <a:latin typeface="Arial"/>
                <a:cs typeface="Arial"/>
              </a:rPr>
              <a:t>meer</a:t>
            </a:r>
            <a:r>
              <a:rPr lang="fr-BE" sz="2500" b="1" dirty="0">
                <a:latin typeface="Arial"/>
                <a:cs typeface="Arial"/>
              </a:rPr>
              <a:t> dan </a:t>
            </a:r>
            <a:r>
              <a:rPr lang="fr-BE" sz="2500" b="1" dirty="0" err="1">
                <a:latin typeface="Arial"/>
                <a:cs typeface="Arial"/>
              </a:rPr>
              <a:t>huiswerk</a:t>
            </a:r>
            <a:r>
              <a:rPr lang="fr-BE" sz="2500" b="1" dirty="0">
                <a:latin typeface="Arial"/>
                <a:cs typeface="Arial"/>
              </a:rPr>
              <a:t> </a:t>
            </a:r>
            <a:r>
              <a:rPr lang="fr-BE" sz="2500" b="1" dirty="0" err="1">
                <a:latin typeface="Arial"/>
                <a:cs typeface="Arial"/>
              </a:rPr>
              <a:t>maken</a:t>
            </a:r>
            <a:endParaRPr lang="fr-BE" sz="2500" b="1" dirty="0">
              <a:latin typeface="Arial"/>
              <a:cs typeface="Arial"/>
            </a:endParaRPr>
          </a:p>
        </p:txBody>
      </p:sp>
      <p:sp>
        <p:nvSpPr>
          <p:cNvPr id="9" name="object 9">
            <a:extLst>
              <a:ext uri="{FF2B5EF4-FFF2-40B4-BE49-F238E27FC236}">
                <a16:creationId xmlns:a16="http://schemas.microsoft.com/office/drawing/2014/main" id="{B13F27BB-DE6F-43D4-9532-54156E80C6F8}"/>
              </a:ext>
            </a:extLst>
          </p:cNvPr>
          <p:cNvSpPr txBox="1"/>
          <p:nvPr/>
        </p:nvSpPr>
        <p:spPr>
          <a:xfrm flipV="1">
            <a:off x="628649" y="1443319"/>
            <a:ext cx="7941967" cy="324696"/>
          </a:xfrm>
          <a:prstGeom prst="rect">
            <a:avLst/>
          </a:prstGeom>
        </p:spPr>
        <p:txBody>
          <a:bodyPr vert="horz" wrap="square" lIns="0" tIns="0" rIns="0" bIns="0" rtlCol="0" anchor="t">
            <a:noAutofit/>
          </a:bodyPr>
          <a:lstStyle/>
          <a:p>
            <a:pPr marL="12700" marR="12700"/>
            <a:endParaRPr lang="en-US" sz="1500" b="1" spc="-114" dirty="0">
              <a:latin typeface="Arial"/>
              <a:cs typeface="Arial"/>
            </a:endParaRPr>
          </a:p>
        </p:txBody>
      </p:sp>
      <p:pic>
        <p:nvPicPr>
          <p:cNvPr id="6" name="Picture 5" descr="A person and a child sitting at a table&#10;&#10;Description automatically generated">
            <a:extLst>
              <a:ext uri="{FF2B5EF4-FFF2-40B4-BE49-F238E27FC236}">
                <a16:creationId xmlns:a16="http://schemas.microsoft.com/office/drawing/2014/main" id="{30A7F4D4-706E-A4E6-0F87-C2DB38C7FA7B}"/>
              </a:ext>
            </a:extLst>
          </p:cNvPr>
          <p:cNvPicPr>
            <a:picLocks noChangeAspect="1"/>
          </p:cNvPicPr>
          <p:nvPr/>
        </p:nvPicPr>
        <p:blipFill>
          <a:blip r:embed="rId2"/>
          <a:stretch>
            <a:fillRect/>
          </a:stretch>
        </p:blipFill>
        <p:spPr>
          <a:xfrm rot="5400000">
            <a:off x="4920563" y="2020041"/>
            <a:ext cx="4140680" cy="3159425"/>
          </a:xfrm>
          <a:prstGeom prst="rect">
            <a:avLst/>
          </a:prstGeom>
        </p:spPr>
      </p:pic>
    </p:spTree>
    <p:extLst>
      <p:ext uri="{BB962C8B-B14F-4D97-AF65-F5344CB8AC3E}">
        <p14:creationId xmlns:p14="http://schemas.microsoft.com/office/powerpoint/2010/main" val="227285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74DC2-7A57-4461-A75D-94D005767A54}"/>
              </a:ext>
            </a:extLst>
          </p:cNvPr>
          <p:cNvSpPr>
            <a:spLocks noGrp="1"/>
          </p:cNvSpPr>
          <p:nvPr>
            <p:ph type="sldNum" sz="quarter" idx="12"/>
          </p:nvPr>
        </p:nvSpPr>
        <p:spPr/>
        <p:txBody>
          <a:bodyPr/>
          <a:lstStyle/>
          <a:p>
            <a:fld id="{F11088FC-0514-4DCF-A106-50F92AAF323A}" type="slidenum">
              <a:rPr lang="en-BE" smtClean="0"/>
              <a:pPr/>
              <a:t>9</a:t>
            </a:fld>
            <a:endParaRPr lang="en-BE" dirty="0"/>
          </a:p>
        </p:txBody>
      </p:sp>
      <p:sp>
        <p:nvSpPr>
          <p:cNvPr id="8" name="object 8">
            <a:extLst>
              <a:ext uri="{FF2B5EF4-FFF2-40B4-BE49-F238E27FC236}">
                <a16:creationId xmlns:a16="http://schemas.microsoft.com/office/drawing/2014/main" id="{55687CCE-8F6C-443F-B165-7480CC46BC43}"/>
              </a:ext>
            </a:extLst>
          </p:cNvPr>
          <p:cNvSpPr txBox="1"/>
          <p:nvPr/>
        </p:nvSpPr>
        <p:spPr>
          <a:xfrm>
            <a:off x="628648" y="669956"/>
            <a:ext cx="1363113" cy="72428"/>
          </a:xfrm>
          <a:prstGeom prst="rect">
            <a:avLst/>
          </a:prstGeom>
        </p:spPr>
        <p:txBody>
          <a:bodyPr vert="horz" wrap="square" lIns="0" tIns="0" rIns="0" bIns="0" rtlCol="0" anchor="t">
            <a:noAutofit/>
          </a:bodyPr>
          <a:lstStyle/>
          <a:p>
            <a:pPr marL="12700" marR="12700"/>
            <a:r>
              <a:rPr lang="en-GB" sz="2500" b="1" dirty="0" err="1">
                <a:solidFill>
                  <a:srgbClr val="E1001A"/>
                </a:solidFill>
                <a:latin typeface="Arial"/>
                <a:cs typeface="Arial"/>
              </a:rPr>
              <a:t>Besluit</a:t>
            </a:r>
            <a:endParaRPr lang="en-GB" sz="2500" b="1" dirty="0">
              <a:solidFill>
                <a:srgbClr val="E1001A"/>
              </a:solidFill>
              <a:latin typeface="Arial"/>
              <a:cs typeface="Arial"/>
            </a:endParaRPr>
          </a:p>
        </p:txBody>
      </p:sp>
      <p:sp>
        <p:nvSpPr>
          <p:cNvPr id="9" name="object 9">
            <a:extLst>
              <a:ext uri="{FF2B5EF4-FFF2-40B4-BE49-F238E27FC236}">
                <a16:creationId xmlns:a16="http://schemas.microsoft.com/office/drawing/2014/main" id="{B13F27BB-DE6F-43D4-9532-54156E80C6F8}"/>
              </a:ext>
            </a:extLst>
          </p:cNvPr>
          <p:cNvSpPr txBox="1"/>
          <p:nvPr/>
        </p:nvSpPr>
        <p:spPr>
          <a:xfrm>
            <a:off x="561315" y="2109457"/>
            <a:ext cx="7691484" cy="4391748"/>
          </a:xfrm>
          <a:prstGeom prst="rect">
            <a:avLst/>
          </a:prstGeom>
        </p:spPr>
        <p:txBody>
          <a:bodyPr vert="horz" wrap="square" lIns="0" tIns="0" rIns="0" bIns="0" rtlCol="0" anchor="t">
            <a:noAutofit/>
          </a:bodyPr>
          <a:lstStyle/>
          <a:p>
            <a:pPr marL="298450" marR="12700" indent="-285750">
              <a:spcAft>
                <a:spcPts val="600"/>
              </a:spcAft>
              <a:buClr>
                <a:srgbClr val="E30613"/>
              </a:buClr>
              <a:buFont typeface="Arial" panose="020B0604020202020204" pitchFamily="34" charset="0"/>
              <a:buChar char="•"/>
            </a:pPr>
            <a:r>
              <a:rPr lang="nl-BE" sz="2000" dirty="0">
                <a:cs typeface="Arial"/>
              </a:rPr>
              <a:t>Elk kind is uniek, elke ouder is verschillend. We bereiken het meest door hier zoveel mogelijk rekening mee te houden.</a:t>
            </a:r>
          </a:p>
          <a:p>
            <a:pPr marL="298450" marR="12700" indent="-285750">
              <a:spcAft>
                <a:spcPts val="600"/>
              </a:spcAft>
              <a:buClr>
                <a:srgbClr val="E30613"/>
              </a:buClr>
              <a:buFont typeface="Arial" panose="020B0604020202020204" pitchFamily="34" charset="0"/>
              <a:buChar char="•"/>
            </a:pPr>
            <a:endParaRPr lang="nl-BE" sz="2000" dirty="0">
              <a:cs typeface="Arial"/>
            </a:endParaRPr>
          </a:p>
          <a:p>
            <a:pPr marL="298450" marR="12700" indent="-285750">
              <a:spcAft>
                <a:spcPts val="600"/>
              </a:spcAft>
              <a:buClr>
                <a:srgbClr val="E30613"/>
              </a:buClr>
              <a:buFont typeface="Arial" panose="020B0604020202020204" pitchFamily="34" charset="0"/>
              <a:buChar char="•"/>
            </a:pPr>
            <a:r>
              <a:rPr lang="nl-BE" sz="2000" dirty="0">
                <a:cs typeface="Arial"/>
              </a:rPr>
              <a:t>Alle kleine extra’s kunnen voor kinderen een wereld van verschil betekenen.</a:t>
            </a:r>
          </a:p>
          <a:p>
            <a:pPr marL="469900" marR="12700" lvl="1">
              <a:spcAft>
                <a:spcPts val="600"/>
              </a:spcAft>
              <a:buClr>
                <a:srgbClr val="E30613"/>
              </a:buClr>
            </a:pPr>
            <a:endParaRPr lang="nl-BE" sz="2000" dirty="0">
              <a:latin typeface="Arial"/>
              <a:cs typeface="Arial"/>
            </a:endParaRPr>
          </a:p>
          <a:p>
            <a:pPr marL="927100" marR="12700" lvl="2" algn="l" defTabSz="457200" rtl="0" eaLnBrk="1" fontAlgn="auto" latinLnBrk="0" hangingPunct="1">
              <a:lnSpc>
                <a:spcPct val="100000"/>
              </a:lnSpc>
              <a:spcBef>
                <a:spcPts val="0"/>
              </a:spcBef>
              <a:spcAft>
                <a:spcPts val="600"/>
              </a:spcAft>
              <a:buClr>
                <a:srgbClr val="E30613"/>
              </a:buClr>
              <a:buSzTx/>
              <a:tabLst/>
              <a:defRPr/>
            </a:pPr>
            <a:endParaRPr kumimoji="0" lang="nl-BE" sz="2000" b="0" i="0" u="none" strike="noStrike" kern="1200" cap="none" spc="0" normalizeH="0" baseline="0" noProof="0" dirty="0">
              <a:ln>
                <a:noFill/>
              </a:ln>
              <a:solidFill>
                <a:prstClr val="black"/>
              </a:solidFill>
              <a:effectLst/>
              <a:uLnTx/>
              <a:uFillTx/>
              <a:latin typeface="Arial"/>
              <a:ea typeface="+mn-ea"/>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2000" dirty="0">
              <a:latin typeface="Arial"/>
              <a:cs typeface="Arial"/>
            </a:endParaRPr>
          </a:p>
          <a:p>
            <a:pPr marL="12700" marR="12700">
              <a:spcAft>
                <a:spcPts val="600"/>
              </a:spcAft>
              <a:buClr>
                <a:srgbClr val="E30613"/>
              </a:buClr>
            </a:pPr>
            <a:endParaRPr lang="nl-BE" sz="2000" dirty="0">
              <a:latin typeface="Arial"/>
              <a:cs typeface="Arial"/>
            </a:endParaRPr>
          </a:p>
          <a:p>
            <a:pPr marL="298450" marR="12700" indent="-285750">
              <a:spcAft>
                <a:spcPts val="600"/>
              </a:spcAft>
              <a:buClr>
                <a:srgbClr val="E30613"/>
              </a:buClr>
              <a:buFont typeface="Arial" panose="020B0604020202020204" pitchFamily="34" charset="0"/>
              <a:buChar char="•"/>
            </a:pPr>
            <a:endParaRPr lang="nl-BE" sz="4000" dirty="0">
              <a:latin typeface="Arial"/>
              <a:cs typeface="Arial"/>
            </a:endParaRPr>
          </a:p>
        </p:txBody>
      </p:sp>
    </p:spTree>
    <p:extLst>
      <p:ext uri="{BB962C8B-B14F-4D97-AF65-F5344CB8AC3E}">
        <p14:creationId xmlns:p14="http://schemas.microsoft.com/office/powerpoint/2010/main" val="46463826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F3F3F"/>
      </a:dk2>
      <a:lt2>
        <a:srgbClr val="D8D8D8"/>
      </a:lt2>
      <a:accent1>
        <a:srgbClr val="E30613"/>
      </a:accent1>
      <a:accent2>
        <a:srgbClr val="F37054"/>
      </a:accent2>
      <a:accent3>
        <a:srgbClr val="FC848A"/>
      </a:accent3>
      <a:accent4>
        <a:srgbClr val="FABFA7"/>
      </a:accent4>
      <a:accent5>
        <a:srgbClr val="3A3838"/>
      </a:accent5>
      <a:accent6>
        <a:srgbClr val="A5A5A5"/>
      </a:accent6>
      <a:hlink>
        <a:srgbClr val="E3061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ec862c-c52e-4fbe-b66e-cad09dc82b51">
      <Terms xmlns="http://schemas.microsoft.com/office/infopath/2007/PartnerControls"/>
    </lcf76f155ced4ddcb4097134ff3c332f>
    <TaxCatchAll xmlns="07c01b22-1a1d-46cf-877e-8e5f50fa4f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3570D42F0FA34ABCD6134F4B9667E4" ma:contentTypeVersion="13" ma:contentTypeDescription="Create a new document." ma:contentTypeScope="" ma:versionID="144fe697d65858ba39f14741e7f3b252">
  <xsd:schema xmlns:xsd="http://www.w3.org/2001/XMLSchema" xmlns:xs="http://www.w3.org/2001/XMLSchema" xmlns:p="http://schemas.microsoft.com/office/2006/metadata/properties" xmlns:ns2="95ec862c-c52e-4fbe-b66e-cad09dc82b51" xmlns:ns3="07c01b22-1a1d-46cf-877e-8e5f50fa4f27" targetNamespace="http://schemas.microsoft.com/office/2006/metadata/properties" ma:root="true" ma:fieldsID="c063d5160b6a87bd3a4d514ff59d931b" ns2:_="" ns3:_="">
    <xsd:import namespace="95ec862c-c52e-4fbe-b66e-cad09dc82b51"/>
    <xsd:import namespace="07c01b22-1a1d-46cf-877e-8e5f50fa4f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c862c-c52e-4fbe-b66e-cad09dc82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bd5f6b-0dab-4024-9201-9736532278e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c01b22-1a1d-46cf-877e-8e5f50fa4f2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182def3-4113-43ad-9d5a-48109a5179b1}" ma:internalName="TaxCatchAll" ma:showField="CatchAllData" ma:web="07c01b22-1a1d-46cf-877e-8e5f50fa4f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EFB7D9-F80D-40F7-974B-ACF74409399B}">
  <ds:schemaRefs>
    <ds:schemaRef ds:uri="http://schemas.microsoft.com/sharepoint/v3/contenttype/forms"/>
  </ds:schemaRefs>
</ds:datastoreItem>
</file>

<file path=customXml/itemProps2.xml><?xml version="1.0" encoding="utf-8"?>
<ds:datastoreItem xmlns:ds="http://schemas.openxmlformats.org/officeDocument/2006/customXml" ds:itemID="{D5EF2577-6E68-4209-8CC4-E6ABD5AEE825}">
  <ds:schemaRefs>
    <ds:schemaRef ds:uri="http://schemas.microsoft.com/office/infopath/2007/PartnerControls"/>
    <ds:schemaRef ds:uri="http://purl.org/dc/elements/1.1/"/>
    <ds:schemaRef ds:uri="http://purl.org/dc/dcmitype/"/>
    <ds:schemaRef ds:uri="http://schemas.microsoft.com/office/2006/documentManagement/types"/>
    <ds:schemaRef ds:uri="4ac88c60-184e-493d-8185-47c404c8041e"/>
    <ds:schemaRef ds:uri="http://schemas.openxmlformats.org/package/2006/metadata/core-properties"/>
    <ds:schemaRef ds:uri="06160d21-9ba4-4004-af62-f098e40317fa"/>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F2728CB9-7CDB-4E3E-8559-784DDCF9A001}"/>
</file>

<file path=docProps/app.xml><?xml version="1.0" encoding="utf-8"?>
<Properties xmlns="http://schemas.openxmlformats.org/officeDocument/2006/extended-properties" xmlns:vt="http://schemas.openxmlformats.org/officeDocument/2006/docPropsVTypes">
  <Template/>
  <TotalTime>224</TotalTime>
  <Words>451</Words>
  <Application>Microsoft Office PowerPoint</Application>
  <PresentationFormat>On-screen Show (4:3)</PresentationFormat>
  <Paragraphs>107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Office Theme</vt:lpstr>
      <vt:lpstr>ScholenwerkingOpvangcentrum Caritas Scherpenheuvel  20-02-2024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Bedankt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Degée Séverine</dc:creator>
  <cp:lastModifiedBy>Mombers-Schepers Annelies</cp:lastModifiedBy>
  <cp:revision>410</cp:revision>
  <cp:lastPrinted>2024-02-20T10:31:04Z</cp:lastPrinted>
  <dcterms:created xsi:type="dcterms:W3CDTF">2022-05-31T10:07:15Z</dcterms:created>
  <dcterms:modified xsi:type="dcterms:W3CDTF">2024-02-20T11:31:52Z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0x010100E7008AD0C59A614F90D0A11EC4DB031C</vt:lpwstr>
  </property>
  <property fmtid="{D5CDD505-2E9C-101B-9397-08002B2CF9AE}" pid="3" name="MediaServiceImageTags">
    <vt:lpwstr/>
  </property>
  <property fmtid="{D5CDD505-2E9C-101B-9397-08002B2CF9AE}" pid="4" name="Langues">
    <vt:lpwstr>33;#Francais|f9563662-3762-43bb-b52f-4685e7fb08c3;#35;#Néérlandais|94e0ab5f-4679-4700-8c98-974addfaefb9</vt:lpwstr>
  </property>
  <property fmtid="{D5CDD505-2E9C-101B-9397-08002B2CF9AE}" pid="5" name="Organisation2">
    <vt:lpwstr>2;#Caritas International|9130de02-22ce-476a-b1cf-5cce91091ca5;#13;#Infos pour Expats|a0b73c46-b024-440d-b8b5-9cbb934cf076</vt:lpwstr>
  </property>
  <property fmtid="{D5CDD505-2E9C-101B-9397-08002B2CF9AE}" pid="6" name="LastSaved">
    <vt:filetime>2015-09-15T00:00:00Z</vt:filetime>
  </property>
  <property fmtid="{D5CDD505-2E9C-101B-9397-08002B2CF9AE}" pid="7" name="Created">
    <vt:filetime>2015-08-28T00:00:00Z</vt:filetime>
  </property>
  <property fmtid="{D5CDD505-2E9C-101B-9397-08002B2CF9AE}" pid="8" name="ThemeBiblio">
    <vt:lpwstr>36;#Logos et styles|af341738-6e58-4792-b401-7baea5b2d327</vt:lpwstr>
  </property>
  <property fmtid="{D5CDD505-2E9C-101B-9397-08002B2CF9AE}" pid="9" name="Type de document">
    <vt:lpwstr/>
  </property>
  <property fmtid="{D5CDD505-2E9C-101B-9397-08002B2CF9AE}" pid="10" name="Theme2">
    <vt:lpwstr>41;#Communication|443d8efd-28f0-4638-bd94-c66ce8aec5f3</vt:lpwstr>
  </property>
</Properties>
</file>