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jib0QIVZBf0wjw30YaLXdKXe5r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ctrTitle"/>
          </p:nvPr>
        </p:nvSpPr>
        <p:spPr>
          <a:xfrm>
            <a:off x="838200" y="1122363"/>
            <a:ext cx="98298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5200"/>
              <a:buFont typeface="Gentium Basic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" type="subTitle"/>
          </p:nvPr>
        </p:nvSpPr>
        <p:spPr>
          <a:xfrm>
            <a:off x="838200" y="3602038"/>
            <a:ext cx="9829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2000"/>
              <a:buNone/>
              <a:defRPr sz="20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9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1" type="ftr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 rot="5400000">
            <a:off x="4185111" y="-1157503"/>
            <a:ext cx="382177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 rot="5400000">
            <a:off x="7350315" y="2106105"/>
            <a:ext cx="537807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 rot="5400000">
            <a:off x="2016315" y="-446595"/>
            <a:ext cx="537807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/>
          <p:nvPr>
            <p:ph type="title"/>
          </p:nvPr>
        </p:nvSpPr>
        <p:spPr>
          <a:xfrm>
            <a:off x="839788" y="731520"/>
            <a:ext cx="3932237" cy="23463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4400"/>
              <a:buFont typeface="Gentium Basic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5183188" y="731521"/>
            <a:ext cx="6172200" cy="5129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400"/>
              <a:buChar char="•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839788" y="3429000"/>
            <a:ext cx="3932237" cy="2439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9" name="Google Shape;39;p12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5200"/>
              <a:buFont typeface="Gentium Basic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2000"/>
              <a:buNone/>
              <a:defRPr sz="2000">
                <a:solidFill>
                  <a:srgbClr val="C25B5B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13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" type="body"/>
          </p:nvPr>
        </p:nvSpPr>
        <p:spPr>
          <a:xfrm>
            <a:off x="838200" y="2195847"/>
            <a:ext cx="5181600" cy="3981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2" type="body"/>
          </p:nvPr>
        </p:nvSpPr>
        <p:spPr>
          <a:xfrm>
            <a:off x="6172200" y="2195847"/>
            <a:ext cx="5181600" cy="3981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title"/>
          </p:nvPr>
        </p:nvSpPr>
        <p:spPr>
          <a:xfrm>
            <a:off x="839788" y="7315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839788" y="2149131"/>
            <a:ext cx="5157787" cy="693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2000"/>
              <a:buNone/>
              <a:defRPr b="0" i="1" sz="20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5"/>
          <p:cNvSpPr txBox="1"/>
          <p:nvPr>
            <p:ph idx="2" type="body"/>
          </p:nvPr>
        </p:nvSpPr>
        <p:spPr>
          <a:xfrm>
            <a:off x="839788" y="2910625"/>
            <a:ext cx="5157787" cy="310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3" type="body"/>
          </p:nvPr>
        </p:nvSpPr>
        <p:spPr>
          <a:xfrm>
            <a:off x="6172200" y="2149131"/>
            <a:ext cx="5183188" cy="693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2000"/>
              <a:buNone/>
              <a:defRPr b="0" i="1" sz="20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5"/>
          <p:cNvSpPr txBox="1"/>
          <p:nvPr>
            <p:ph idx="4" type="body"/>
          </p:nvPr>
        </p:nvSpPr>
        <p:spPr>
          <a:xfrm>
            <a:off x="6172200" y="2910625"/>
            <a:ext cx="5183188" cy="310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838200" y="7315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839788" y="731520"/>
            <a:ext cx="3932237" cy="23415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4400"/>
              <a:buFont typeface="Gentium Basic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/>
          <p:nvPr>
            <p:ph idx="2" type="pic"/>
          </p:nvPr>
        </p:nvSpPr>
        <p:spPr>
          <a:xfrm>
            <a:off x="5183188" y="687257"/>
            <a:ext cx="6172200" cy="5173794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9788" y="3429000"/>
            <a:ext cx="3932237" cy="2439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rgbClr val="F7F5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7" name="Google Shape;7;p8"/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8" name="Google Shape;8;p8"/>
            <p:cNvCxnSpPr/>
            <p:nvPr/>
          </p:nvCxnSpPr>
          <p:spPr>
            <a:xfrm>
              <a:off x="1667" y="6276706"/>
              <a:ext cx="12189811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" name="Google Shape;9;p8"/>
            <p:cNvCxnSpPr/>
            <p:nvPr/>
          </p:nvCxnSpPr>
          <p:spPr>
            <a:xfrm>
              <a:off x="572" y="580876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8"/>
            <p:cNvCxnSpPr/>
            <p:nvPr/>
          </p:nvCxnSpPr>
          <p:spPr>
            <a:xfrm rot="-5400000">
              <a:off x="8134324" y="3428956"/>
              <a:ext cx="6857912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8"/>
            <p:cNvCxnSpPr/>
            <p:nvPr/>
          </p:nvCxnSpPr>
          <p:spPr>
            <a:xfrm rot="-5400000">
              <a:off x="-2794261" y="3428956"/>
              <a:ext cx="6857912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" name="Google Shape;12;p8"/>
            <p:cNvSpPr/>
            <p:nvPr/>
          </p:nvSpPr>
          <p:spPr>
            <a:xfrm>
              <a:off x="4277016" y="-1"/>
              <a:ext cx="3637968" cy="580875"/>
            </a:xfrm>
            <a:custGeom>
              <a:rect b="b" l="l" r="r" t="t"/>
              <a:pathLst>
                <a:path extrusionOk="0" h="434911" w="2679858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" name="Google Shape;13;p8"/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rect b="b" l="l" r="r" t="t"/>
              <a:pathLst>
                <a:path extrusionOk="0" h="434911" w="2679858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4" name="Google Shape;14;p8"/>
          <p:cNvSpPr txBox="1"/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4400"/>
              <a:buFont typeface="Gentium Basic"/>
              <a:buNone/>
              <a:defRPr b="0" i="0" sz="4400" u="none" cap="none" strike="noStrike">
                <a:solidFill>
                  <a:srgbClr val="C25B5B"/>
                </a:solidFill>
                <a:latin typeface="Gentium Basic"/>
                <a:ea typeface="Gentium Basic"/>
                <a:cs typeface="Gentium Basic"/>
                <a:sym typeface="Gentium Bas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8"/>
          <p:cNvSpPr txBox="1"/>
          <p:nvPr>
            <p:ph idx="1" type="body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C25B5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C25B5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175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C25B5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C25B5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25B5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C25B5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6" name="Google Shape;16;p8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rgbClr val="C25B5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7" name="Google Shape;17;p8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rgbClr val="C25B5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100" u="none" cap="none">
                <a:solidFill>
                  <a:srgbClr val="C25B5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100" u="none" cap="none">
                <a:solidFill>
                  <a:srgbClr val="C25B5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100" u="none" cap="none">
                <a:solidFill>
                  <a:srgbClr val="C25B5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100" u="none" cap="none">
                <a:solidFill>
                  <a:srgbClr val="C25B5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100" u="none" cap="none">
                <a:solidFill>
                  <a:srgbClr val="C25B5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100" u="none" cap="none">
                <a:solidFill>
                  <a:srgbClr val="C25B5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100" u="none" cap="none">
                <a:solidFill>
                  <a:srgbClr val="C25B5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100" u="none" cap="none">
                <a:solidFill>
                  <a:srgbClr val="C25B5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100" u="none" cap="none">
                <a:solidFill>
                  <a:srgbClr val="C25B5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rgbClr val="F7F5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94;p1"/>
          <p:cNvSpPr txBox="1"/>
          <p:nvPr>
            <p:ph type="ctrTitle"/>
          </p:nvPr>
        </p:nvSpPr>
        <p:spPr>
          <a:xfrm>
            <a:off x="847725" y="1122363"/>
            <a:ext cx="52482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5200"/>
              <a:buFont typeface="Gentium Basic"/>
              <a:buNone/>
            </a:pPr>
            <a:r>
              <a:rPr lang="nl-NL"/>
              <a:t>Naar school vanuit het opvangcentrum </a:t>
            </a:r>
            <a:endParaRPr/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847725" y="3602038"/>
            <a:ext cx="52482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ct val="100000"/>
              <a:buNone/>
            </a:pPr>
            <a:r>
              <a:rPr lang="nl-NL"/>
              <a:t>Jasmijn Gabeler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ct val="100000"/>
              <a:buNone/>
            </a:pPr>
            <a:r>
              <a:rPr lang="nl-NL"/>
              <a:t>Deskundige scholenwerking Fedasil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ct val="100000"/>
              <a:buNone/>
            </a:pPr>
            <a:r>
              <a:rPr lang="nl-NL"/>
              <a:t>Opvangcentrum Schaarbeek</a:t>
            </a:r>
            <a:endParaRPr/>
          </a:p>
        </p:txBody>
      </p:sp>
      <p:grpSp>
        <p:nvGrpSpPr>
          <p:cNvPr id="96" name="Google Shape;96;p1"/>
          <p:cNvGrpSpPr/>
          <p:nvPr/>
        </p:nvGrpSpPr>
        <p:grpSpPr>
          <a:xfrm>
            <a:off x="7433816" y="-6437"/>
            <a:ext cx="4133500" cy="6864437"/>
            <a:chOff x="7433816" y="-6437"/>
            <a:chExt cx="4133500" cy="6864437"/>
          </a:xfrm>
        </p:grpSpPr>
        <p:cxnSp>
          <p:nvCxnSpPr>
            <p:cNvPr id="97" name="Google Shape;97;p1"/>
            <p:cNvCxnSpPr/>
            <p:nvPr/>
          </p:nvCxnSpPr>
          <p:spPr>
            <a:xfrm>
              <a:off x="7434228" y="3389697"/>
              <a:ext cx="4133088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" name="Google Shape;98;p1"/>
            <p:cNvCxnSpPr/>
            <p:nvPr/>
          </p:nvCxnSpPr>
          <p:spPr>
            <a:xfrm>
              <a:off x="7434228" y="581337"/>
              <a:ext cx="4133088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9" name="Google Shape;99;p1"/>
            <p:cNvCxnSpPr/>
            <p:nvPr/>
          </p:nvCxnSpPr>
          <p:spPr>
            <a:xfrm>
              <a:off x="7434228" y="6276734"/>
              <a:ext cx="4133088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0" name="Google Shape;100;p1"/>
            <p:cNvSpPr/>
            <p:nvPr/>
          </p:nvSpPr>
          <p:spPr>
            <a:xfrm rot="10800000">
              <a:off x="7838439" y="579694"/>
              <a:ext cx="3312159" cy="5689511"/>
            </a:xfrm>
            <a:custGeom>
              <a:rect b="b" l="l" r="r" t="t"/>
              <a:pathLst>
                <a:path extrusionOk="0" h="5841130" w="3400426">
                  <a:moveTo>
                    <a:pt x="1700213" y="5841130"/>
                  </a:moveTo>
                  <a:cubicBezTo>
                    <a:pt x="761211" y="5841130"/>
                    <a:pt x="0" y="5079919"/>
                    <a:pt x="0" y="4140917"/>
                  </a:cubicBezTo>
                  <a:lnTo>
                    <a:pt x="0" y="3536080"/>
                  </a:lnTo>
                  <a:lnTo>
                    <a:pt x="0" y="3536080"/>
                  </a:lnTo>
                  <a:lnTo>
                    <a:pt x="0" y="1700213"/>
                  </a:lnTo>
                  <a:cubicBezTo>
                    <a:pt x="0" y="761211"/>
                    <a:pt x="761211" y="0"/>
                    <a:pt x="1700213" y="0"/>
                  </a:cubicBezTo>
                  <a:cubicBezTo>
                    <a:pt x="2639215" y="0"/>
                    <a:pt x="3400426" y="761211"/>
                    <a:pt x="3400426" y="1700213"/>
                  </a:cubicBezTo>
                  <a:lnTo>
                    <a:pt x="3400426" y="2305050"/>
                  </a:lnTo>
                  <a:lnTo>
                    <a:pt x="3400426" y="2305050"/>
                  </a:lnTo>
                  <a:lnTo>
                    <a:pt x="3400426" y="4140917"/>
                  </a:lnTo>
                  <a:cubicBezTo>
                    <a:pt x="3400426" y="5079919"/>
                    <a:pt x="2639215" y="5841130"/>
                    <a:pt x="1700213" y="584113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101" name="Google Shape;101;p1"/>
            <p:cNvCxnSpPr/>
            <p:nvPr/>
          </p:nvCxnSpPr>
          <p:spPr>
            <a:xfrm>
              <a:off x="7433816" y="0"/>
              <a:ext cx="5783" cy="685800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2" name="Google Shape;102;p1"/>
            <p:cNvCxnSpPr/>
            <p:nvPr/>
          </p:nvCxnSpPr>
          <p:spPr>
            <a:xfrm>
              <a:off x="11560990" y="-6437"/>
              <a:ext cx="5783" cy="685800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Home | Fedasil | Federaal agentschap voor de opvang van asielzoekers"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0819" y="2851289"/>
            <a:ext cx="2919854" cy="129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/>
          <p:nvPr/>
        </p:nvSpPr>
        <p:spPr>
          <a:xfrm>
            <a:off x="-1" y="3"/>
            <a:ext cx="12192001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rgbClr val="F7F5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0" name="Google Shape;110;p2"/>
          <p:cNvSpPr txBox="1"/>
          <p:nvPr>
            <p:ph type="title"/>
          </p:nvPr>
        </p:nvSpPr>
        <p:spPr>
          <a:xfrm>
            <a:off x="838200" y="565603"/>
            <a:ext cx="3918652" cy="24633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4400"/>
              <a:buFont typeface="Gentium Basic"/>
              <a:buNone/>
            </a:pPr>
            <a:r>
              <a:rPr lang="nl-NL"/>
              <a:t>De brug tussen school en centrum</a:t>
            </a:r>
            <a:endParaRPr/>
          </a:p>
        </p:txBody>
      </p:sp>
      <p:sp>
        <p:nvSpPr>
          <p:cNvPr id="111" name="Google Shape;111;p2"/>
          <p:cNvSpPr txBox="1"/>
          <p:nvPr>
            <p:ph idx="1" type="body"/>
          </p:nvPr>
        </p:nvSpPr>
        <p:spPr>
          <a:xfrm>
            <a:off x="838200" y="3133725"/>
            <a:ext cx="3918652" cy="3128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43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112" name="Google Shape;112;p2"/>
          <p:cNvGrpSpPr/>
          <p:nvPr/>
        </p:nvGrpSpPr>
        <p:grpSpPr>
          <a:xfrm>
            <a:off x="5168579" y="-6437"/>
            <a:ext cx="6403756" cy="6864437"/>
            <a:chOff x="5168579" y="-6437"/>
            <a:chExt cx="6403756" cy="6864437"/>
          </a:xfrm>
        </p:grpSpPr>
        <p:cxnSp>
          <p:nvCxnSpPr>
            <p:cNvPr id="113" name="Google Shape;113;p2"/>
            <p:cNvCxnSpPr/>
            <p:nvPr/>
          </p:nvCxnSpPr>
          <p:spPr>
            <a:xfrm>
              <a:off x="5171535" y="3375606"/>
              <a:ext cx="64008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2"/>
            <p:cNvCxnSpPr/>
            <p:nvPr/>
          </p:nvCxnSpPr>
          <p:spPr>
            <a:xfrm>
              <a:off x="5171535" y="567246"/>
              <a:ext cx="64008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" name="Google Shape;115;p2"/>
            <p:cNvCxnSpPr/>
            <p:nvPr/>
          </p:nvCxnSpPr>
          <p:spPr>
            <a:xfrm>
              <a:off x="5171535" y="6262643"/>
              <a:ext cx="64008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" name="Google Shape;116;p2"/>
            <p:cNvCxnSpPr/>
            <p:nvPr/>
          </p:nvCxnSpPr>
          <p:spPr>
            <a:xfrm rot="10800000">
              <a:off x="8362244" y="565603"/>
              <a:ext cx="0" cy="569704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2"/>
            <p:cNvCxnSpPr/>
            <p:nvPr/>
          </p:nvCxnSpPr>
          <p:spPr>
            <a:xfrm>
              <a:off x="5168579" y="0"/>
              <a:ext cx="5783" cy="685800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" name="Google Shape;118;p2"/>
            <p:cNvCxnSpPr/>
            <p:nvPr/>
          </p:nvCxnSpPr>
          <p:spPr>
            <a:xfrm>
              <a:off x="11560990" y="-6437"/>
              <a:ext cx="5783" cy="685800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De bruggen van Brussel, een wandeling met An Devroe | Bruxelles Fabriques" id="119" name="Google Shape;119;p2"/>
          <p:cNvPicPr preferRelativeResize="0"/>
          <p:nvPr/>
        </p:nvPicPr>
        <p:blipFill rotWithShape="1">
          <a:blip r:embed="rId3">
            <a:alphaModFix/>
          </a:blip>
          <a:srcRect b="-2" l="0" r="9522" t="0"/>
          <a:stretch/>
        </p:blipFill>
        <p:spPr>
          <a:xfrm>
            <a:off x="5352373" y="1150838"/>
            <a:ext cx="6071687" cy="4449535"/>
          </a:xfrm>
          <a:custGeom>
            <a:rect b="b" l="l" r="r" t="t"/>
            <a:pathLst>
              <a:path extrusionOk="0" h="4660591" w="6391928">
                <a:moveTo>
                  <a:pt x="2329728" y="0"/>
                </a:moveTo>
                <a:lnTo>
                  <a:pt x="2398607" y="0"/>
                </a:lnTo>
                <a:lnTo>
                  <a:pt x="3158515" y="0"/>
                </a:lnTo>
                <a:lnTo>
                  <a:pt x="3993320" y="0"/>
                </a:lnTo>
                <a:lnTo>
                  <a:pt x="4062199" y="0"/>
                </a:lnTo>
                <a:cubicBezTo>
                  <a:pt x="5348874" y="0"/>
                  <a:pt x="6391928" y="1043309"/>
                  <a:pt x="6391928" y="2330293"/>
                </a:cubicBezTo>
                <a:cubicBezTo>
                  <a:pt x="6391928" y="3617285"/>
                  <a:pt x="5348874" y="4660591"/>
                  <a:pt x="4062199" y="4660591"/>
                </a:cubicBezTo>
                <a:lnTo>
                  <a:pt x="3993320" y="4660591"/>
                </a:lnTo>
                <a:lnTo>
                  <a:pt x="3233415" y="4660591"/>
                </a:lnTo>
                <a:lnTo>
                  <a:pt x="2398607" y="4660591"/>
                </a:lnTo>
                <a:lnTo>
                  <a:pt x="2329728" y="4660591"/>
                </a:lnTo>
                <a:cubicBezTo>
                  <a:pt x="1043053" y="4660591"/>
                  <a:pt x="0" y="3617281"/>
                  <a:pt x="0" y="2330297"/>
                </a:cubicBezTo>
                <a:cubicBezTo>
                  <a:pt x="0" y="1043306"/>
                  <a:pt x="1043053" y="0"/>
                  <a:pt x="2329728" y="0"/>
                </a:cubicBezTo>
                <a:close/>
              </a:path>
            </a:pathLst>
          </a:cu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rgbClr val="F7F5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6" name="Google Shape;126;p3"/>
          <p:cNvSpPr txBox="1"/>
          <p:nvPr>
            <p:ph type="title"/>
          </p:nvPr>
        </p:nvSpPr>
        <p:spPr>
          <a:xfrm>
            <a:off x="838200" y="727323"/>
            <a:ext cx="3798436" cy="1914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4400"/>
              <a:buFont typeface="Gentium Basic"/>
              <a:buNone/>
            </a:pPr>
            <a:r>
              <a:rPr lang="nl-NL"/>
              <a:t>Ons centrum in Schaarbeek</a:t>
            </a:r>
            <a:endParaRPr/>
          </a:p>
        </p:txBody>
      </p:sp>
      <p:sp>
        <p:nvSpPr>
          <p:cNvPr id="127" name="Google Shape;127;p3"/>
          <p:cNvSpPr txBox="1"/>
          <p:nvPr>
            <p:ph idx="1" type="body"/>
          </p:nvPr>
        </p:nvSpPr>
        <p:spPr>
          <a:xfrm>
            <a:off x="838200" y="2788925"/>
            <a:ext cx="4440000" cy="42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1400"/>
              <a:buChar char="•"/>
            </a:pPr>
            <a:r>
              <a:rPr lang="nl-NL" sz="1400"/>
              <a:t>76 jongeren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400"/>
              <a:buChar char="•"/>
            </a:pPr>
            <a:r>
              <a:rPr lang="nl-NL" sz="1400"/>
              <a:t>13-18 jaar, allemaal jongens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400"/>
              <a:buChar char="•"/>
            </a:pPr>
            <a:r>
              <a:rPr lang="nl-NL" sz="1400"/>
              <a:t>Verschillende nationaliteiten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400"/>
              <a:buChar char="•"/>
            </a:pPr>
            <a:r>
              <a:rPr lang="nl-NL" sz="1400"/>
              <a:t>Geen ouders, wel familie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400"/>
              <a:buChar char="•"/>
            </a:pPr>
            <a:r>
              <a:rPr lang="nl-NL" sz="1400"/>
              <a:t>2</a:t>
            </a:r>
            <a:r>
              <a:rPr baseline="30000" lang="nl-NL" sz="1400"/>
              <a:t>e</a:t>
            </a:r>
            <a:r>
              <a:rPr lang="nl-NL" sz="1400"/>
              <a:t> fase</a:t>
            </a:r>
            <a:endParaRPr sz="14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nl-NL" sz="1400"/>
              <a:t>10 verschillende scholen in Brussel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400"/>
              <a:buNone/>
            </a:pPr>
            <a:r>
              <a:t/>
            </a:r>
            <a:endParaRPr sz="14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400"/>
              <a:buChar char="•"/>
            </a:pPr>
            <a:r>
              <a:rPr lang="nl-NL" sz="1400"/>
              <a:t>Open centrum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400"/>
              <a:buChar char="•"/>
            </a:pPr>
            <a:r>
              <a:rPr lang="nl-NL" sz="1400"/>
              <a:t>Oude hotel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400"/>
              <a:buChar char="•"/>
            </a:pPr>
            <a:r>
              <a:rPr lang="nl-NL" sz="1400"/>
              <a:t>Gedeelde ruimtes</a:t>
            </a:r>
            <a:endParaRPr/>
          </a:p>
          <a:p>
            <a:pPr indent="-1397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400"/>
              <a:buNone/>
            </a:pPr>
            <a:r>
              <a:t/>
            </a:r>
            <a:endParaRPr sz="1400"/>
          </a:p>
          <a:p>
            <a:pPr indent="-1397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400"/>
              <a:buNone/>
            </a:pPr>
            <a:r>
              <a:t/>
            </a:r>
            <a:endParaRPr sz="1400"/>
          </a:p>
        </p:txBody>
      </p:sp>
      <p:grpSp>
        <p:nvGrpSpPr>
          <p:cNvPr id="128" name="Google Shape;128;p3"/>
          <p:cNvGrpSpPr/>
          <p:nvPr/>
        </p:nvGrpSpPr>
        <p:grpSpPr>
          <a:xfrm>
            <a:off x="5167689" y="-6437"/>
            <a:ext cx="6399627" cy="6864437"/>
            <a:chOff x="5167689" y="-6437"/>
            <a:chExt cx="6399627" cy="6864437"/>
          </a:xfrm>
        </p:grpSpPr>
        <p:cxnSp>
          <p:nvCxnSpPr>
            <p:cNvPr id="129" name="Google Shape;129;p3"/>
            <p:cNvCxnSpPr/>
            <p:nvPr/>
          </p:nvCxnSpPr>
          <p:spPr>
            <a:xfrm>
              <a:off x="5167689" y="0"/>
              <a:ext cx="5783" cy="685800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0" name="Google Shape;130;p3"/>
            <p:cNvCxnSpPr/>
            <p:nvPr/>
          </p:nvCxnSpPr>
          <p:spPr>
            <a:xfrm>
              <a:off x="11560990" y="-6437"/>
              <a:ext cx="5783" cy="685800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1" name="Google Shape;131;p3"/>
            <p:cNvCxnSpPr/>
            <p:nvPr/>
          </p:nvCxnSpPr>
          <p:spPr>
            <a:xfrm>
              <a:off x="5167689" y="581337"/>
              <a:ext cx="6399627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2" name="Google Shape;132;p3"/>
            <p:cNvCxnSpPr/>
            <p:nvPr/>
          </p:nvCxnSpPr>
          <p:spPr>
            <a:xfrm>
              <a:off x="5167689" y="6276734"/>
              <a:ext cx="6399627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Afbeelding met kleding, persoon, overdekt, Menselijk gezicht&#10;&#10;Automatisch gegenereerde beschrijving" id="133" name="Google Shape;13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2647" y="1483113"/>
            <a:ext cx="5830480" cy="3891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ap sms'en : Oorzaken en preventie" id="138" name="Google Shape;1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5628" y="2832717"/>
            <a:ext cx="5697825" cy="3190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547" y="834501"/>
            <a:ext cx="5257453" cy="350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>
            <p:ph type="title"/>
          </p:nvPr>
        </p:nvSpPr>
        <p:spPr>
          <a:xfrm>
            <a:off x="839788" y="731520"/>
            <a:ext cx="3932237" cy="23463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4400"/>
              <a:buFont typeface="Gentium Basic"/>
              <a:buNone/>
            </a:pPr>
            <a:r>
              <a:rPr lang="nl-NL"/>
              <a:t>Knelpunten:</a:t>
            </a:r>
            <a:br>
              <a:rPr lang="nl-NL"/>
            </a:br>
            <a:r>
              <a:rPr lang="nl-NL" sz="2400"/>
              <a:t>ervaringen in Schaarbeek</a:t>
            </a:r>
            <a:br>
              <a:rPr lang="nl-NL" sz="2400"/>
            </a:br>
            <a:endParaRPr/>
          </a:p>
        </p:txBody>
      </p:sp>
      <p:grpSp>
        <p:nvGrpSpPr>
          <p:cNvPr id="145" name="Google Shape;145;p5"/>
          <p:cNvGrpSpPr/>
          <p:nvPr/>
        </p:nvGrpSpPr>
        <p:grpSpPr>
          <a:xfrm>
            <a:off x="5183188" y="762764"/>
            <a:ext cx="6172199" cy="5080882"/>
            <a:chOff x="0" y="31243"/>
            <a:chExt cx="6172199" cy="5080882"/>
          </a:xfrm>
        </p:grpSpPr>
        <p:sp>
          <p:nvSpPr>
            <p:cNvPr id="146" name="Google Shape;146;p5"/>
            <p:cNvSpPr/>
            <p:nvPr/>
          </p:nvSpPr>
          <p:spPr>
            <a:xfrm>
              <a:off x="0" y="31243"/>
              <a:ext cx="6172199" cy="1141920"/>
            </a:xfrm>
            <a:prstGeom prst="roundRect">
              <a:avLst>
                <a:gd fmla="val 16667" name="adj"/>
              </a:avLst>
            </a:prstGeom>
            <a:solidFill>
              <a:srgbClr val="556C6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55744" y="86987"/>
              <a:ext cx="6060711" cy="1030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venir"/>
                <a:buNone/>
              </a:pPr>
              <a:r>
                <a:rPr lang="nl-NL" sz="30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Motivatie </a:t>
              </a:r>
              <a:br>
                <a:rPr lang="nl-NL" sz="30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</a:br>
              <a:r>
                <a:rPr lang="nl-NL" sz="2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vb: t</a:t>
              </a:r>
              <a:r>
                <a:rPr lang="nl-NL" sz="2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e moeilijk, verlies perspectief, school niet nr 1</a:t>
              </a:r>
              <a:endParaRPr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0" y="1335005"/>
              <a:ext cx="6172199" cy="1141920"/>
            </a:xfrm>
            <a:prstGeom prst="roundRect">
              <a:avLst>
                <a:gd fmla="val 16667" name="adj"/>
              </a:avLst>
            </a:prstGeom>
            <a:solidFill>
              <a:srgbClr val="556C6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55744" y="1390749"/>
              <a:ext cx="6060711" cy="1030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venir"/>
                <a:buNone/>
              </a:pPr>
              <a:r>
                <a:rPr lang="nl-NL" sz="30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Verwachtingen</a:t>
              </a:r>
              <a:br>
                <a:rPr lang="nl-NL" sz="30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</a:br>
              <a:r>
                <a:rPr lang="nl-NL" sz="2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vb: te hoog, snel en werken</a:t>
              </a:r>
              <a:endParaRPr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0" y="2652605"/>
              <a:ext cx="6172199" cy="1141920"/>
            </a:xfrm>
            <a:prstGeom prst="roundRect">
              <a:avLst>
                <a:gd fmla="val 16667" name="adj"/>
              </a:avLst>
            </a:prstGeom>
            <a:solidFill>
              <a:srgbClr val="556C6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55744" y="2708349"/>
              <a:ext cx="6060711" cy="1030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venir"/>
                <a:buNone/>
              </a:pPr>
              <a:r>
                <a:rPr lang="nl-NL" sz="30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Ziekte</a:t>
              </a:r>
              <a:br>
                <a:rPr lang="nl-NL" sz="30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</a:br>
              <a:r>
                <a:rPr lang="nl-NL" sz="2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vb: stress, slaapproblemen, gamen</a:t>
              </a:r>
              <a:endParaRPr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0" y="3970205"/>
              <a:ext cx="6172199" cy="1141920"/>
            </a:xfrm>
            <a:prstGeom prst="roundRect">
              <a:avLst>
                <a:gd fmla="val 16667" name="adj"/>
              </a:avLst>
            </a:prstGeom>
            <a:solidFill>
              <a:srgbClr val="556C6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55744" y="4025949"/>
              <a:ext cx="6060711" cy="1030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venir"/>
                <a:buNone/>
              </a:pPr>
              <a:r>
                <a:rPr lang="nl-NL" sz="30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Praktische beperkingen</a:t>
              </a:r>
              <a:br>
                <a:rPr lang="nl-NL" sz="30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</a:br>
              <a:r>
                <a:rPr lang="nl-NL" sz="2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vb: ochtendspits, gebrek aan kaders, transfers</a:t>
              </a:r>
              <a:endParaRPr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54" name="Google Shape;154;p5"/>
          <p:cNvSpPr txBox="1"/>
          <p:nvPr>
            <p:ph idx="2" type="body"/>
          </p:nvPr>
        </p:nvSpPr>
        <p:spPr>
          <a:xfrm>
            <a:off x="839788" y="3429000"/>
            <a:ext cx="3932237" cy="2439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Afbeelding met persoon, kleding, zitten, overdekt&#10;&#10;Automatisch gegenereerde beschrijving" id="155" name="Google Shape;15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612" y="3077846"/>
            <a:ext cx="4027108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/>
          <p:nvPr>
            <p:ph type="title"/>
          </p:nvPr>
        </p:nvSpPr>
        <p:spPr>
          <a:xfrm>
            <a:off x="839788" y="731520"/>
            <a:ext cx="3932237" cy="23463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4400"/>
              <a:buFont typeface="Gentium Basic"/>
              <a:buNone/>
            </a:pPr>
            <a:r>
              <a:rPr lang="nl-NL"/>
              <a:t>Successen:</a:t>
            </a:r>
            <a:br>
              <a:rPr lang="nl-NL"/>
            </a:br>
            <a:r>
              <a:rPr lang="nl-NL" sz="2800"/>
              <a:t>ervaringen in Schaarbeek</a:t>
            </a:r>
            <a:br>
              <a:rPr lang="nl-NL" sz="2800"/>
            </a:br>
            <a:endParaRPr/>
          </a:p>
        </p:txBody>
      </p:sp>
      <p:sp>
        <p:nvSpPr>
          <p:cNvPr id="161" name="Google Shape;161;p6"/>
          <p:cNvSpPr txBox="1"/>
          <p:nvPr>
            <p:ph idx="2" type="body"/>
          </p:nvPr>
        </p:nvSpPr>
        <p:spPr>
          <a:xfrm>
            <a:off x="839788" y="3429000"/>
            <a:ext cx="3932237" cy="2439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2000"/>
              <a:buNone/>
            </a:pPr>
            <a:r>
              <a:rPr lang="nl-NL"/>
              <a:t>55 van de 76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2000"/>
              <a:buNone/>
            </a:pPr>
            <a:r>
              <a:rPr lang="nl-NL"/>
              <a:t> </a:t>
            </a:r>
            <a:endParaRPr/>
          </a:p>
        </p:txBody>
      </p:sp>
      <p:sp>
        <p:nvSpPr>
          <p:cNvPr id="162" name="Google Shape;162;p6"/>
          <p:cNvSpPr txBox="1"/>
          <p:nvPr>
            <p:ph idx="1" type="body"/>
          </p:nvPr>
        </p:nvSpPr>
        <p:spPr>
          <a:xfrm>
            <a:off x="4772025" y="731520"/>
            <a:ext cx="6898798" cy="5129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25B5B"/>
              </a:buClr>
              <a:buSzPts val="2000"/>
              <a:buChar char="•"/>
            </a:pPr>
            <a:r>
              <a:rPr lang="nl-NL"/>
              <a:t>Ping-pong communicatie</a:t>
            </a:r>
            <a:br>
              <a:rPr lang="nl-NL"/>
            </a:br>
            <a:r>
              <a:rPr lang="nl-NL" sz="1800"/>
              <a:t>vb: slecht nieuws, spannende afspraak, toets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2000"/>
              <a:buChar char="•"/>
            </a:pPr>
            <a:r>
              <a:rPr lang="nl-NL"/>
              <a:t>Brede samenwerking</a:t>
            </a:r>
            <a:br>
              <a:rPr lang="nl-NL"/>
            </a:br>
            <a:r>
              <a:rPr lang="nl-NL" sz="1800"/>
              <a:t>vb: psychische kwetsbaarheid, schoolangst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2000"/>
              <a:buChar char="•"/>
            </a:pPr>
            <a:r>
              <a:rPr lang="nl-NL"/>
              <a:t>Verwachtingen:</a:t>
            </a:r>
            <a:br>
              <a:rPr lang="nl-NL"/>
            </a:br>
            <a:r>
              <a:rPr lang="nl-NL" sz="1800"/>
              <a:t>kennen wij elkaar goed genoeg?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800"/>
              <a:buNone/>
            </a:pPr>
            <a:r>
              <a:t/>
            </a:r>
            <a:endParaRPr sz="1800"/>
          </a:p>
          <a:p>
            <a:pPr indent="-1143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1800"/>
              <a:buNone/>
            </a:pPr>
            <a:r>
              <a:t/>
            </a:r>
            <a:endParaRPr sz="1800"/>
          </a:p>
          <a:p>
            <a:pPr indent="-101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5B5B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Duim Omhoog Vectorafbeeldingen, iconen en afbeeldingen gratis te downloaden"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4144168"/>
            <a:ext cx="1500981" cy="15009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kleding, buitenshuis, persoon, schoeisel&#10;&#10;Automatisch gegenereerde beschrijving" id="164" name="Google Shape;16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1186" y="3177376"/>
            <a:ext cx="6391026" cy="2943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rgbClr val="F7F5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70" name="Google Shape;170;p7"/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71" name="Google Shape;171;p7"/>
            <p:cNvCxnSpPr/>
            <p:nvPr/>
          </p:nvCxnSpPr>
          <p:spPr>
            <a:xfrm>
              <a:off x="1667" y="6276706"/>
              <a:ext cx="12189811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2" name="Google Shape;172;p7"/>
            <p:cNvCxnSpPr/>
            <p:nvPr/>
          </p:nvCxnSpPr>
          <p:spPr>
            <a:xfrm>
              <a:off x="572" y="580876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3" name="Google Shape;173;p7"/>
            <p:cNvCxnSpPr/>
            <p:nvPr/>
          </p:nvCxnSpPr>
          <p:spPr>
            <a:xfrm rot="-5400000">
              <a:off x="8134324" y="3428956"/>
              <a:ext cx="6857912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7"/>
            <p:cNvCxnSpPr/>
            <p:nvPr/>
          </p:nvCxnSpPr>
          <p:spPr>
            <a:xfrm rot="-5400000">
              <a:off x="-2794261" y="3428956"/>
              <a:ext cx="6857912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75" name="Google Shape;175;p7"/>
            <p:cNvSpPr/>
            <p:nvPr/>
          </p:nvSpPr>
          <p:spPr>
            <a:xfrm>
              <a:off x="4277016" y="-1"/>
              <a:ext cx="3637968" cy="580875"/>
            </a:xfrm>
            <a:custGeom>
              <a:rect b="b" l="l" r="r" t="t"/>
              <a:pathLst>
                <a:path extrusionOk="0" h="434911" w="2679858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rect b="b" l="l" r="r" t="t"/>
              <a:pathLst>
                <a:path extrusionOk="0" h="434911" w="2679858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77" name="Google Shape;177;p7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Afbeelding met kleding, persoon, overdekt, muur&#10;&#10;Automatisch gegenereerde beschrijving" id="178" name="Google Shape;178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25" t="0"/>
          <a:stretch/>
        </p:blipFill>
        <p:spPr>
          <a:xfrm>
            <a:off x="6854" y="10"/>
            <a:ext cx="12189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/>
          <p:nvPr/>
        </p:nvSpPr>
        <p:spPr>
          <a:xfrm rot="-5400000">
            <a:off x="389239" y="-389238"/>
            <a:ext cx="6858000" cy="7636476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0" name="Google Shape;180;p7"/>
          <p:cNvSpPr txBox="1"/>
          <p:nvPr>
            <p:ph type="title"/>
          </p:nvPr>
        </p:nvSpPr>
        <p:spPr>
          <a:xfrm>
            <a:off x="2039089" y="-85"/>
            <a:ext cx="10315575" cy="3610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Gentium Basic"/>
              <a:buNone/>
            </a:pPr>
            <a:r>
              <a:rPr lang="nl-NL" sz="5200">
                <a:solidFill>
                  <a:srgbClr val="FFFFFF"/>
                </a:solidFill>
                <a:highlight>
                  <a:srgbClr val="800000"/>
                </a:highlight>
              </a:rPr>
              <a:t>Wees welkom in Schaarbeek!</a:t>
            </a:r>
            <a:endParaRPr/>
          </a:p>
        </p:txBody>
      </p:sp>
      <p:cxnSp>
        <p:nvCxnSpPr>
          <p:cNvPr id="181" name="Google Shape;181;p7"/>
          <p:cNvCxnSpPr/>
          <p:nvPr/>
        </p:nvCxnSpPr>
        <p:spPr>
          <a:xfrm>
            <a:off x="4151875" y="5010200"/>
            <a:ext cx="2609100" cy="14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2" name="Google Shape;182;p7"/>
          <p:cNvSpPr txBox="1"/>
          <p:nvPr/>
        </p:nvSpPr>
        <p:spPr>
          <a:xfrm>
            <a:off x="6760975" y="4732700"/>
            <a:ext cx="5229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500">
                <a:solidFill>
                  <a:schemeClr val="lt1"/>
                </a:solidFill>
                <a:highlight>
                  <a:srgbClr val="C25B5B"/>
                </a:highlight>
                <a:latin typeface="Avenir"/>
                <a:ea typeface="Avenir"/>
                <a:cs typeface="Avenir"/>
                <a:sym typeface="Avenir"/>
              </a:rPr>
              <a:t>veerle.mertens@fedasil.be</a:t>
            </a:r>
            <a:endParaRPr sz="2500">
              <a:solidFill>
                <a:schemeClr val="lt1"/>
              </a:solidFill>
              <a:highlight>
                <a:srgbClr val="C25B5B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rchVTI">
  <a:themeElements>
    <a:clrScheme name="Custom 42">
      <a:dk1>
        <a:srgbClr val="000000"/>
      </a:dk1>
      <a:lt1>
        <a:srgbClr val="FFFFFF"/>
      </a:lt1>
      <a:dk2>
        <a:srgbClr val="642626"/>
      </a:dk2>
      <a:lt2>
        <a:srgbClr val="F3F0E9"/>
      </a:lt2>
      <a:accent1>
        <a:srgbClr val="556D6F"/>
      </a:accent1>
      <a:accent2>
        <a:srgbClr val="C05050"/>
      </a:accent2>
      <a:accent3>
        <a:srgbClr val="BF873A"/>
      </a:accent3>
      <a:accent4>
        <a:srgbClr val="D8897E"/>
      </a:accent4>
      <a:accent5>
        <a:srgbClr val="A4976B"/>
      </a:accent5>
      <a:accent6>
        <a:srgbClr val="D49D8C"/>
      </a:accent6>
      <a:hlink>
        <a:srgbClr val="D13D6E"/>
      </a:hlink>
      <a:folHlink>
        <a:srgbClr val="6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2024-02-27T09:25:09Z</dcterms:created>
  <dc:creator>Jasmijn Gabeler</dc:creator>
</cp:coreProperties>
</file>